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9B6A411-2D7B-42F1-8ED7-1850D8B12C36}" type="datetimeFigureOut">
              <a:rPr lang="en-GB" smtClean="0"/>
              <a:t>29/02/2024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43BC10-A096-4007-B088-B6A593ADCCC3}" type="slidenum">
              <a:rPr lang="en-GB" smtClean="0"/>
              <a:t>‹#›</a:t>
            </a:fld>
            <a:endParaRPr lang="en-GB"/>
          </a:p>
        </p:txBody>
      </p:sp>
    </p:spTree>
    <p:extLst>
      <p:ext uri="{BB962C8B-B14F-4D97-AF65-F5344CB8AC3E}">
        <p14:creationId xmlns:p14="http://schemas.microsoft.com/office/powerpoint/2010/main" val="3808934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9B6A411-2D7B-42F1-8ED7-1850D8B12C36}" type="datetimeFigureOut">
              <a:rPr lang="en-GB" smtClean="0"/>
              <a:t>29/02/2024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43BC10-A096-4007-B088-B6A593ADCCC3}" type="slidenum">
              <a:rPr lang="en-GB" smtClean="0"/>
              <a:t>‹#›</a:t>
            </a:fld>
            <a:endParaRPr lang="en-GB"/>
          </a:p>
        </p:txBody>
      </p:sp>
    </p:spTree>
    <p:extLst>
      <p:ext uri="{BB962C8B-B14F-4D97-AF65-F5344CB8AC3E}">
        <p14:creationId xmlns:p14="http://schemas.microsoft.com/office/powerpoint/2010/main" val="1605582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9B6A411-2D7B-42F1-8ED7-1850D8B12C36}" type="datetimeFigureOut">
              <a:rPr lang="en-GB" smtClean="0"/>
              <a:t>29/02/2024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43BC10-A096-4007-B088-B6A593ADCCC3}" type="slidenum">
              <a:rPr lang="en-GB" smtClean="0"/>
              <a:t>‹#›</a:t>
            </a:fld>
            <a:endParaRPr lang="en-GB"/>
          </a:p>
        </p:txBody>
      </p:sp>
    </p:spTree>
    <p:extLst>
      <p:ext uri="{BB962C8B-B14F-4D97-AF65-F5344CB8AC3E}">
        <p14:creationId xmlns:p14="http://schemas.microsoft.com/office/powerpoint/2010/main" val="3374800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9B6A411-2D7B-42F1-8ED7-1850D8B12C36}" type="datetimeFigureOut">
              <a:rPr lang="en-GB" smtClean="0"/>
              <a:t>29/02/2024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43BC10-A096-4007-B088-B6A593ADCCC3}" type="slidenum">
              <a:rPr lang="en-GB" smtClean="0"/>
              <a:t>‹#›</a:t>
            </a:fld>
            <a:endParaRPr lang="en-GB"/>
          </a:p>
        </p:txBody>
      </p:sp>
    </p:spTree>
    <p:extLst>
      <p:ext uri="{BB962C8B-B14F-4D97-AF65-F5344CB8AC3E}">
        <p14:creationId xmlns:p14="http://schemas.microsoft.com/office/powerpoint/2010/main" val="3874515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B6A411-2D7B-42F1-8ED7-1850D8B12C36}" type="datetimeFigureOut">
              <a:rPr lang="en-GB" smtClean="0"/>
              <a:t>29/02/2024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43BC10-A096-4007-B088-B6A593ADCCC3}" type="slidenum">
              <a:rPr lang="en-GB" smtClean="0"/>
              <a:t>‹#›</a:t>
            </a:fld>
            <a:endParaRPr lang="en-GB"/>
          </a:p>
        </p:txBody>
      </p:sp>
    </p:spTree>
    <p:extLst>
      <p:ext uri="{BB962C8B-B14F-4D97-AF65-F5344CB8AC3E}">
        <p14:creationId xmlns:p14="http://schemas.microsoft.com/office/powerpoint/2010/main" val="1909653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9B6A411-2D7B-42F1-8ED7-1850D8B12C36}" type="datetimeFigureOut">
              <a:rPr lang="en-GB" smtClean="0"/>
              <a:t>29/02/2024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43BC10-A096-4007-B088-B6A593ADCCC3}" type="slidenum">
              <a:rPr lang="en-GB" smtClean="0"/>
              <a:t>‹#›</a:t>
            </a:fld>
            <a:endParaRPr lang="en-GB"/>
          </a:p>
        </p:txBody>
      </p:sp>
    </p:spTree>
    <p:extLst>
      <p:ext uri="{BB962C8B-B14F-4D97-AF65-F5344CB8AC3E}">
        <p14:creationId xmlns:p14="http://schemas.microsoft.com/office/powerpoint/2010/main" val="3210827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9B6A411-2D7B-42F1-8ED7-1850D8B12C36}" type="datetimeFigureOut">
              <a:rPr lang="en-GB" smtClean="0"/>
              <a:t>29/02/2024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A43BC10-A096-4007-B088-B6A593ADCCC3}" type="slidenum">
              <a:rPr lang="en-GB" smtClean="0"/>
              <a:t>‹#›</a:t>
            </a:fld>
            <a:endParaRPr lang="en-GB"/>
          </a:p>
        </p:txBody>
      </p:sp>
    </p:spTree>
    <p:extLst>
      <p:ext uri="{BB962C8B-B14F-4D97-AF65-F5344CB8AC3E}">
        <p14:creationId xmlns:p14="http://schemas.microsoft.com/office/powerpoint/2010/main" val="806709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9B6A411-2D7B-42F1-8ED7-1850D8B12C36}" type="datetimeFigureOut">
              <a:rPr lang="en-GB" smtClean="0"/>
              <a:t>29/02/2024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A43BC10-A096-4007-B088-B6A593ADCCC3}" type="slidenum">
              <a:rPr lang="en-GB" smtClean="0"/>
              <a:t>‹#›</a:t>
            </a:fld>
            <a:endParaRPr lang="en-GB"/>
          </a:p>
        </p:txBody>
      </p:sp>
    </p:spTree>
    <p:extLst>
      <p:ext uri="{BB962C8B-B14F-4D97-AF65-F5344CB8AC3E}">
        <p14:creationId xmlns:p14="http://schemas.microsoft.com/office/powerpoint/2010/main" val="4139533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B6A411-2D7B-42F1-8ED7-1850D8B12C36}" type="datetimeFigureOut">
              <a:rPr lang="en-GB" smtClean="0"/>
              <a:t>29/02/2024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A43BC10-A096-4007-B088-B6A593ADCCC3}" type="slidenum">
              <a:rPr lang="en-GB" smtClean="0"/>
              <a:t>‹#›</a:t>
            </a:fld>
            <a:endParaRPr lang="en-GB"/>
          </a:p>
        </p:txBody>
      </p:sp>
    </p:spTree>
    <p:extLst>
      <p:ext uri="{BB962C8B-B14F-4D97-AF65-F5344CB8AC3E}">
        <p14:creationId xmlns:p14="http://schemas.microsoft.com/office/powerpoint/2010/main" val="4251741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B6A411-2D7B-42F1-8ED7-1850D8B12C36}" type="datetimeFigureOut">
              <a:rPr lang="en-GB" smtClean="0"/>
              <a:t>29/02/2024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43BC10-A096-4007-B088-B6A593ADCCC3}" type="slidenum">
              <a:rPr lang="en-GB" smtClean="0"/>
              <a:t>‹#›</a:t>
            </a:fld>
            <a:endParaRPr lang="en-GB"/>
          </a:p>
        </p:txBody>
      </p:sp>
    </p:spTree>
    <p:extLst>
      <p:ext uri="{BB962C8B-B14F-4D97-AF65-F5344CB8AC3E}">
        <p14:creationId xmlns:p14="http://schemas.microsoft.com/office/powerpoint/2010/main" val="1444563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B6A411-2D7B-42F1-8ED7-1850D8B12C36}" type="datetimeFigureOut">
              <a:rPr lang="en-GB" smtClean="0"/>
              <a:t>29/02/2024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43BC10-A096-4007-B088-B6A593ADCCC3}" type="slidenum">
              <a:rPr lang="en-GB" smtClean="0"/>
              <a:t>‹#›</a:t>
            </a:fld>
            <a:endParaRPr lang="en-GB"/>
          </a:p>
        </p:txBody>
      </p:sp>
    </p:spTree>
    <p:extLst>
      <p:ext uri="{BB962C8B-B14F-4D97-AF65-F5344CB8AC3E}">
        <p14:creationId xmlns:p14="http://schemas.microsoft.com/office/powerpoint/2010/main" val="177799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B6A411-2D7B-42F1-8ED7-1850D8B12C36}" type="datetimeFigureOut">
              <a:rPr lang="en-GB" smtClean="0"/>
              <a:t>29/02/2024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43BC10-A096-4007-B088-B6A593ADCCC3}" type="slidenum">
              <a:rPr lang="en-GB" smtClean="0"/>
              <a:t>‹#›</a:t>
            </a:fld>
            <a:endParaRPr lang="en-GB"/>
          </a:p>
        </p:txBody>
      </p:sp>
    </p:spTree>
    <p:extLst>
      <p:ext uri="{BB962C8B-B14F-4D97-AF65-F5344CB8AC3E}">
        <p14:creationId xmlns:p14="http://schemas.microsoft.com/office/powerpoint/2010/main" val="3307983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gif"/><Relationship Id="rId5" Type="http://schemas.openxmlformats.org/officeDocument/2006/relationships/image" Target="../media/image14.png"/><Relationship Id="rId10" Type="http://schemas.openxmlformats.org/officeDocument/2006/relationships/image" Target="../media/image1.png"/><Relationship Id="rId4" Type="http://schemas.openxmlformats.org/officeDocument/2006/relationships/image" Target="../media/image13.pn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gif"/><Relationship Id="rId5" Type="http://schemas.openxmlformats.org/officeDocument/2006/relationships/image" Target="../media/image14.png"/><Relationship Id="rId10" Type="http://schemas.openxmlformats.org/officeDocument/2006/relationships/image" Target="../media/image1.png"/><Relationship Id="rId4" Type="http://schemas.openxmlformats.org/officeDocument/2006/relationships/image" Target="../media/image13.pn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AutoShape 2" descr="Image result for netball cartoon clipart 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 name="Title 1"/>
          <p:cNvSpPr txBox="1">
            <a:spLocks/>
          </p:cNvSpPr>
          <p:nvPr/>
        </p:nvSpPr>
        <p:spPr bwMode="auto">
          <a:xfrm>
            <a:off x="1331640" y="7542"/>
            <a:ext cx="6481763" cy="793849"/>
          </a:xfrm>
          <a:prstGeom prst="rect">
            <a:avLst/>
          </a:prstGeom>
          <a:solidFill>
            <a:srgbClr val="00B050"/>
          </a:solidFill>
          <a:ln w="9525">
            <a:solidFill>
              <a:schemeClr val="tx1"/>
            </a:solidFill>
            <a:miter lim="800000"/>
            <a:headEnd/>
            <a:tailEnd/>
          </a:ln>
        </p:spPr>
        <p:txBody>
          <a:bodyPr anchor="ctr">
            <a:normAutofit lnSpcReduction="10000"/>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High 5 Netball</a:t>
            </a:r>
          </a:p>
          <a:p>
            <a:pPr algn="ctr" fontAlgn="auto">
              <a:spcBef>
                <a:spcPts val="0"/>
              </a:spcBef>
              <a:spcAft>
                <a:spcPts val="0"/>
              </a:spcAft>
              <a:defRPr/>
            </a:pPr>
            <a:r>
              <a:rPr lang="en-GB" sz="2400" dirty="0">
                <a:latin typeface="Tw Cen MT Condensed Extra Bold" panose="020B0803020202020204" pitchFamily="34" charset="0"/>
                <a:ea typeface="+mj-ea"/>
                <a:cs typeface="+mj-cs"/>
              </a:rPr>
              <a:t> Year 3- Lesson 1  </a:t>
            </a:r>
          </a:p>
        </p:txBody>
      </p:sp>
      <p:pic>
        <p:nvPicPr>
          <p:cNvPr id="71"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69330" y="-27384"/>
            <a:ext cx="1190302" cy="784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 name="AutoShape 6" descr="Image result for field hockey cartoon png"/>
          <p:cNvSpPr>
            <a:spLocks noChangeAspect="1" noChangeArrowheads="1"/>
          </p:cNvSpPr>
          <p:nvPr/>
        </p:nvSpPr>
        <p:spPr bwMode="auto">
          <a:xfrm>
            <a:off x="307975" y="-2738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3" name="Picture 4" descr="Image result for netball cartoon clipart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7856" y="10338"/>
            <a:ext cx="632661" cy="797153"/>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4" descr="Image result for netball cartoon clipart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7909" y="4238"/>
            <a:ext cx="632661" cy="797153"/>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918202" y="-27384"/>
            <a:ext cx="1190302" cy="784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 name="Subtitle 2"/>
          <p:cNvSpPr txBox="1">
            <a:spLocks/>
          </p:cNvSpPr>
          <p:nvPr/>
        </p:nvSpPr>
        <p:spPr bwMode="auto">
          <a:xfrm>
            <a:off x="179388" y="836315"/>
            <a:ext cx="3313112" cy="1152525"/>
          </a:xfrm>
          <a:prstGeom prst="rect">
            <a:avLst/>
          </a:prstGeom>
          <a:solidFill>
            <a:schemeClr val="tx2">
              <a:lumMod val="40000"/>
              <a:lumOff val="60000"/>
            </a:schemeClr>
          </a:solidFill>
          <a:ln w="9525">
            <a:solidFill>
              <a:schemeClr val="tx1"/>
            </a:solidFill>
            <a:miter lim="800000"/>
            <a:headEnd/>
            <a:tailEnd/>
          </a:ln>
        </p:spPr>
        <p:txBody>
          <a:bodyPr anchor="t">
            <a:noAutofit/>
          </a:bodyPr>
          <a:lstStyle/>
          <a:p>
            <a:pPr marL="342900" indent="-342900" fontAlgn="auto">
              <a:spcBef>
                <a:spcPct val="20000"/>
              </a:spcBef>
              <a:spcAft>
                <a:spcPts val="0"/>
              </a:spcAft>
              <a:buFont typeface="Arial" pitchFamily="34" charset="0"/>
              <a:buNone/>
              <a:defRPr/>
            </a:pPr>
            <a:r>
              <a:rPr lang="en-GB" sz="1400" b="1" u="sng" dirty="0">
                <a:latin typeface="Tw Cen MT Condensed" panose="020B0606020104020203" pitchFamily="34" charset="0"/>
              </a:rPr>
              <a:t>Learning Objectives: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L.O 1 –  Develop pupils ability to show the correct footwork for Netball</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L.O 2 –  Develop pupils ability to throw &amp;  catch effectively</a:t>
            </a:r>
          </a:p>
        </p:txBody>
      </p:sp>
      <p:sp>
        <p:nvSpPr>
          <p:cNvPr id="77" name="TextBox 5"/>
          <p:cNvSpPr txBox="1">
            <a:spLocks noChangeArrowheads="1"/>
          </p:cNvSpPr>
          <p:nvPr/>
        </p:nvSpPr>
        <p:spPr bwMode="auto">
          <a:xfrm>
            <a:off x="179388" y="3557910"/>
            <a:ext cx="8785225" cy="3293209"/>
          </a:xfrm>
          <a:prstGeom prst="rect">
            <a:avLst/>
          </a:prstGeom>
          <a:noFill/>
          <a:ln w="9525">
            <a:solidFill>
              <a:schemeClr val="tx1"/>
            </a:solidFill>
            <a:miter lim="800000"/>
            <a:headEnd/>
            <a:tailEnd/>
          </a:ln>
        </p:spPr>
        <p:txBody>
          <a:bodyPr>
            <a:spAutoFit/>
          </a:bodyPr>
          <a:lstStyle/>
          <a:p>
            <a:pPr fontAlgn="auto">
              <a:spcBef>
                <a:spcPts val="0"/>
              </a:spcBef>
              <a:spcAft>
                <a:spcPts val="0"/>
              </a:spcAft>
              <a:defRPr/>
            </a:pPr>
            <a:r>
              <a:rPr lang="en-GB" sz="1600" b="1" u="sng" dirty="0">
                <a:latin typeface="Tw Cen MT Condensed" panose="020B0606020104020203" pitchFamily="34" charset="0"/>
              </a:rPr>
              <a:t>Lesson Plan:</a:t>
            </a:r>
          </a:p>
          <a:p>
            <a:pPr fontAlgn="auto">
              <a:spcBef>
                <a:spcPts val="0"/>
              </a:spcBef>
              <a:spcAft>
                <a:spcPts val="0"/>
              </a:spcAft>
              <a:defRPr/>
            </a:pPr>
            <a:r>
              <a:rPr lang="en-GB" sz="1600" u="sng" dirty="0">
                <a:latin typeface="Tw Cen MT Condensed" panose="020B0606020104020203" pitchFamily="34" charset="0"/>
              </a:rPr>
              <a:t>1. Warm-up - Command Response: </a:t>
            </a:r>
            <a:r>
              <a:rPr lang="en-GB" sz="1600" dirty="0">
                <a:latin typeface="Tw Cen MT Condensed" panose="020B0606020104020203" pitchFamily="34" charset="0"/>
              </a:rPr>
              <a:t>Pupils move into spaces jogging constantly, upon commands all pupils must perform action (Touch, 3 Steps, Jump, Hop, Robot arms, Wave.) STRETCH then repeat 1</a:t>
            </a:r>
            <a:r>
              <a:rPr lang="en-GB" sz="1600" baseline="30000" dirty="0">
                <a:latin typeface="Tw Cen MT Condensed" panose="020B0606020104020203" pitchFamily="34" charset="0"/>
              </a:rPr>
              <a:t>st</a:t>
            </a:r>
            <a:r>
              <a:rPr lang="en-GB" sz="1600" dirty="0">
                <a:latin typeface="Tw Cen MT Condensed" panose="020B0606020104020203" pitchFamily="34" charset="0"/>
              </a:rPr>
              <a:t> phase of Warm-up.</a:t>
            </a:r>
            <a:endParaRPr lang="en-GB" sz="1600" u="sng" dirty="0">
              <a:latin typeface="Tw Cen MT Condensed" panose="020B0606020104020203" pitchFamily="34" charset="0"/>
            </a:endParaRPr>
          </a:p>
          <a:p>
            <a:pPr fontAlgn="auto">
              <a:spcBef>
                <a:spcPts val="0"/>
              </a:spcBef>
              <a:spcAft>
                <a:spcPts val="0"/>
              </a:spcAft>
              <a:defRPr/>
            </a:pPr>
            <a:r>
              <a:rPr lang="en-GB" sz="1600" u="sng" dirty="0">
                <a:latin typeface="Tw Cen MT Condensed" panose="020B0606020104020203" pitchFamily="34" charset="0"/>
              </a:rPr>
              <a:t>2. Skill intro – Footwork drill: </a:t>
            </a:r>
            <a:r>
              <a:rPr lang="en-GB" sz="1600" dirty="0">
                <a:latin typeface="Tw Cen MT Condensed" panose="020B0606020104020203" pitchFamily="34" charset="0"/>
              </a:rPr>
              <a:t>Set out a 30 x 30 grid. Pupils move in any direction , introduce several balls and ask pupils to pass the balls to one another. Inform the pupils they can only take one step once they have caught the ball. </a:t>
            </a:r>
            <a:r>
              <a:rPr lang="en-GB" sz="1600" b="1" u="sng" dirty="0">
                <a:latin typeface="Tw Cen MT Condensed" panose="020B0606020104020203" pitchFamily="34" charset="0"/>
              </a:rPr>
              <a:t>*Ten Drops* - </a:t>
            </a:r>
            <a:r>
              <a:rPr lang="en-GB" sz="1600" u="sng" dirty="0">
                <a:latin typeface="Tw Cen MT Condensed" panose="020B0606020104020203" pitchFamily="34" charset="0"/>
              </a:rPr>
              <a:t>Class continue to use the footwork rule but play ten drops. </a:t>
            </a:r>
            <a:r>
              <a:rPr lang="en-GB" sz="1600" dirty="0">
                <a:latin typeface="Tw Cen MT Condensed" panose="020B0606020104020203" pitchFamily="34" charset="0"/>
              </a:rPr>
              <a:t>How long can the class last before they drop the ball ten times. </a:t>
            </a:r>
            <a:r>
              <a:rPr lang="en-GB" sz="1600" i="1" dirty="0">
                <a:latin typeface="Tw Cen MT Condensed" panose="020B0606020104020203" pitchFamily="34" charset="0"/>
              </a:rPr>
              <a:t>M/A – Catch with one hand, L/A – Allow for 2 steps holding ball.</a:t>
            </a:r>
            <a:endParaRPr lang="en-GB" sz="1600" u="sng" dirty="0">
              <a:latin typeface="Tw Cen MT Condensed" panose="020B0606020104020203" pitchFamily="34" charset="0"/>
            </a:endParaRPr>
          </a:p>
          <a:p>
            <a:pPr fontAlgn="auto">
              <a:spcBef>
                <a:spcPts val="0"/>
              </a:spcBef>
              <a:spcAft>
                <a:spcPts val="0"/>
              </a:spcAft>
              <a:defRPr/>
            </a:pPr>
            <a:r>
              <a:rPr lang="en-GB" sz="1600" u="sng" dirty="0">
                <a:latin typeface="Tw Cen MT Condensed" panose="020B0606020104020203" pitchFamily="34" charset="0"/>
              </a:rPr>
              <a:t>3. Skill progression – Footwork Drill - The cross-over:</a:t>
            </a:r>
            <a:r>
              <a:rPr lang="en-GB" sz="1600" dirty="0">
                <a:latin typeface="Tw Cen MT Condensed" panose="020B0606020104020203" pitchFamily="34" charset="0"/>
              </a:rPr>
              <a:t> Mark out 3 grids (Grids 1, 2 &amp; 3). Split class into 4 groups, 2 groups per grid. Pupils have to move the ball into the opposite grid as a team without dropping the ball, then immediately transfer the ball into the next grid. In the time allocated teams must count how many times the ball has been transferred. If the pupils drop the ball or show improper footwork they start again from ‘0’. </a:t>
            </a:r>
            <a:r>
              <a:rPr lang="en-GB" sz="1600" i="1" dirty="0">
                <a:latin typeface="Tw Cen MT Condensed" panose="020B0606020104020203" pitchFamily="34" charset="0"/>
              </a:rPr>
              <a:t>Diff – As above</a:t>
            </a:r>
            <a:r>
              <a:rPr lang="en-GB" sz="1600" dirty="0">
                <a:latin typeface="Tw Cen MT Condensed" panose="020B0606020104020203" pitchFamily="34" charset="0"/>
              </a:rPr>
              <a:t> </a:t>
            </a:r>
          </a:p>
          <a:p>
            <a:pPr fontAlgn="auto">
              <a:spcBef>
                <a:spcPts val="0"/>
              </a:spcBef>
              <a:spcAft>
                <a:spcPts val="0"/>
              </a:spcAft>
              <a:defRPr/>
            </a:pPr>
            <a:r>
              <a:rPr lang="en-GB" sz="1600" u="sng" dirty="0">
                <a:latin typeface="Tw Cen MT Condensed" panose="020B0606020104020203" pitchFamily="34" charset="0"/>
              </a:rPr>
              <a:t>4. Skill related competition – High 5 Netball game: </a:t>
            </a:r>
            <a:r>
              <a:rPr lang="en-GB" sz="1600" dirty="0">
                <a:latin typeface="Tw Cen MT Condensed" panose="020B0606020104020203" pitchFamily="34" charset="0"/>
              </a:rPr>
              <a:t>M/A </a:t>
            </a:r>
            <a:r>
              <a:rPr lang="en-GB" sz="1600" dirty="0" err="1">
                <a:latin typeface="Tw Cen MT Condensed" panose="020B0606020104020203" pitchFamily="34" charset="0"/>
              </a:rPr>
              <a:t>vsM</a:t>
            </a:r>
            <a:r>
              <a:rPr lang="en-GB" sz="1600" dirty="0">
                <a:latin typeface="Tw Cen MT Condensed" panose="020B0606020104020203" pitchFamily="34" charset="0"/>
              </a:rPr>
              <a:t>/A. L/A </a:t>
            </a:r>
            <a:r>
              <a:rPr lang="en-GB" sz="1600" dirty="0" err="1">
                <a:latin typeface="Tw Cen MT Condensed" panose="020B0606020104020203" pitchFamily="34" charset="0"/>
              </a:rPr>
              <a:t>vs</a:t>
            </a:r>
            <a:r>
              <a:rPr lang="en-GB" sz="1600" dirty="0">
                <a:latin typeface="Tw Cen MT Condensed" panose="020B0606020104020203" pitchFamily="34" charset="0"/>
              </a:rPr>
              <a:t> L/A. Court must be split into equal thirds. Pupils must adopt specific positions (GK, GD, C, GA, GS), encourage pupils to rotate positions often. Enforce footwork drill to ensure learning in lesson is reinforced.</a:t>
            </a:r>
            <a:endParaRPr lang="en-GB" sz="1600" u="sng" dirty="0">
              <a:latin typeface="Tw Cen MT Condensed" panose="020B0606020104020203" pitchFamily="34" charset="0"/>
            </a:endParaRPr>
          </a:p>
        </p:txBody>
      </p:sp>
      <p:sp>
        <p:nvSpPr>
          <p:cNvPr id="78" name="TextBox 13"/>
          <p:cNvSpPr txBox="1">
            <a:spLocks noChangeArrowheads="1"/>
          </p:cNvSpPr>
          <p:nvPr/>
        </p:nvSpPr>
        <p:spPr bwMode="auto">
          <a:xfrm>
            <a:off x="179388" y="2405782"/>
            <a:ext cx="8785225" cy="584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b="1" u="sng">
                <a:latin typeface="Tw Cen MT Condensed" panose="020B0606020104020203" pitchFamily="34" charset="0"/>
              </a:rPr>
              <a:t>SoW Milestone Focus:  </a:t>
            </a:r>
            <a:r>
              <a:rPr lang="en-GB" altLang="en-US" sz="1600">
                <a:latin typeface="Tw Cen MT Condensed" panose="020B0606020104020203" pitchFamily="34" charset="0"/>
              </a:rPr>
              <a:t>(4) Display an understanding of fair play, working well with others. (5) Field, defend &amp; attack tactically. (6) Utilise new skills in competitive situations, as a team.</a:t>
            </a:r>
            <a:endParaRPr lang="en-GB" altLang="en-US" sz="1600" b="1" i="1" u="sng">
              <a:latin typeface="Tw Cen MT Condensed" panose="020B0606020104020203" pitchFamily="34" charset="0"/>
            </a:endParaRPr>
          </a:p>
        </p:txBody>
      </p:sp>
      <p:sp>
        <p:nvSpPr>
          <p:cNvPr id="79" name="TextBox 16"/>
          <p:cNvSpPr txBox="1">
            <a:spLocks noChangeArrowheads="1"/>
          </p:cNvSpPr>
          <p:nvPr/>
        </p:nvSpPr>
        <p:spPr bwMode="auto">
          <a:xfrm>
            <a:off x="179388" y="2990557"/>
            <a:ext cx="8785225" cy="584775"/>
          </a:xfrm>
          <a:prstGeom prst="rect">
            <a:avLst/>
          </a:prstGeom>
          <a:solidFill>
            <a:srgbClr val="00B050"/>
          </a:solidFill>
          <a:ln w="9525">
            <a:solidFill>
              <a:schemeClr val="tx1"/>
            </a:solidFill>
            <a:miter lim="800000"/>
            <a:headEnd/>
            <a:tailEnd/>
          </a:ln>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GB" altLang="en-US" sz="1600">
              <a:latin typeface="Tw Cen MT Condensed" panose="020B0606020104020203" pitchFamily="34" charset="0"/>
            </a:endParaRPr>
          </a:p>
          <a:p>
            <a:pPr algn="ctr" eaLnBrk="1" hangingPunct="1">
              <a:spcBef>
                <a:spcPct val="0"/>
              </a:spcBef>
              <a:buFontTx/>
              <a:buNone/>
            </a:pPr>
            <a:endParaRPr lang="en-GB" altLang="en-US" sz="1600">
              <a:latin typeface="Tw Cen MT Condensed" panose="020B0606020104020203" pitchFamily="34" charset="0"/>
            </a:endParaRPr>
          </a:p>
        </p:txBody>
      </p:sp>
      <p:sp>
        <p:nvSpPr>
          <p:cNvPr id="80" name="TextBox 17"/>
          <p:cNvSpPr txBox="1">
            <a:spLocks noChangeArrowheads="1"/>
          </p:cNvSpPr>
          <p:nvPr/>
        </p:nvSpPr>
        <p:spPr bwMode="auto">
          <a:xfrm>
            <a:off x="1908175" y="2981846"/>
            <a:ext cx="5543550" cy="584775"/>
          </a:xfrm>
          <a:prstGeom prst="rect">
            <a:avLst/>
          </a:prstGeom>
          <a:noFill/>
          <a:ln w="9525">
            <a:noFill/>
            <a:miter lim="800000"/>
            <a:headEnd/>
            <a:tailEnd/>
          </a:ln>
        </p:spPr>
        <p:txBody>
          <a:bodyPr>
            <a:spAutoFit/>
          </a:bodyPr>
          <a:lstStyle/>
          <a:p>
            <a:pPr algn="ctr">
              <a:defRPr/>
            </a:pPr>
            <a:r>
              <a:rPr lang="en-GB" sz="1600" dirty="0">
                <a:latin typeface="Tw Cen MT Condensed" panose="020B0606020104020203" pitchFamily="34" charset="0"/>
              </a:rPr>
              <a:t>In 1995 Netball was selected to be</a:t>
            </a:r>
          </a:p>
          <a:p>
            <a:pPr algn="ctr">
              <a:defRPr/>
            </a:pPr>
            <a:r>
              <a:rPr lang="en-GB" sz="1600" dirty="0">
                <a:latin typeface="Tw Cen MT Condensed" panose="020B0606020104020203" pitchFamily="34" charset="0"/>
              </a:rPr>
              <a:t>an Olympic sport!</a:t>
            </a:r>
          </a:p>
        </p:txBody>
      </p:sp>
      <p:sp>
        <p:nvSpPr>
          <p:cNvPr id="81" name="Subtitle 2"/>
          <p:cNvSpPr txBox="1">
            <a:spLocks/>
          </p:cNvSpPr>
          <p:nvPr/>
        </p:nvSpPr>
        <p:spPr>
          <a:xfrm>
            <a:off x="3492500" y="836315"/>
            <a:ext cx="5472113" cy="1152525"/>
          </a:xfrm>
          <a:prstGeom prst="rect">
            <a:avLst/>
          </a:prstGeom>
          <a:solidFill>
            <a:schemeClr val="tx2">
              <a:lumMod val="40000"/>
              <a:lumOff val="60000"/>
            </a:schemeClr>
          </a:solidFill>
          <a:ln>
            <a:solidFill>
              <a:schemeClr val="tx1"/>
            </a:solidFill>
          </a:ln>
        </p:spPr>
        <p:txBody>
          <a:bodyPr anchor="ctr">
            <a:noAutofit/>
          </a:bodyPr>
          <a:lstStyle/>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1 – Pupils will be able to show correct footwork in simple tasks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2 –  Pupils will be able to show correct footwork in a task with some variables, whilst catching and throwing with moderate success</a:t>
            </a:r>
            <a:endParaRPr lang="en-GB" sz="1400" b="1" dirty="0">
              <a:latin typeface="Tw Cen MT Condensed" panose="020B0606020104020203" pitchFamily="34" charset="0"/>
            </a:endParaRP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3 – Pupils will be able to show correct footwork in a conditioned game situation, whilst throwing and catching with a high level of success.</a:t>
            </a:r>
            <a:endParaRPr lang="en-GB" sz="1400" b="1" dirty="0">
              <a:latin typeface="Tw Cen MT Condensed" panose="020B0606020104020203" pitchFamily="34" charset="0"/>
            </a:endParaRPr>
          </a:p>
        </p:txBody>
      </p:sp>
      <p:sp>
        <p:nvSpPr>
          <p:cNvPr id="82" name="TextBox 12"/>
          <p:cNvSpPr txBox="1">
            <a:spLocks noChangeArrowheads="1"/>
          </p:cNvSpPr>
          <p:nvPr/>
        </p:nvSpPr>
        <p:spPr bwMode="auto">
          <a:xfrm>
            <a:off x="5940425" y="2004715"/>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83" name="TextBox 10"/>
          <p:cNvSpPr txBox="1">
            <a:spLocks noChangeArrowheads="1"/>
          </p:cNvSpPr>
          <p:nvPr/>
        </p:nvSpPr>
        <p:spPr bwMode="auto">
          <a:xfrm>
            <a:off x="179388" y="2004715"/>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84" name="TextBox 11"/>
          <p:cNvSpPr txBox="1">
            <a:spLocks noChangeArrowheads="1"/>
          </p:cNvSpPr>
          <p:nvPr/>
        </p:nvSpPr>
        <p:spPr bwMode="auto">
          <a:xfrm>
            <a:off x="3132138" y="2004715"/>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pic>
        <p:nvPicPr>
          <p:cNvPr id="85" name="Picture 20" descr="C:\Users\class3\AppData\Local\Microsoft\Windows\Temporary Internet Files\Low\Content.IE5\JRAFYQTJ\+%20Goal[1].jpg"/>
          <p:cNvPicPr>
            <a:picLocks noChangeAspect="1" noChangeArrowheads="1"/>
          </p:cNvPicPr>
          <p:nvPr/>
        </p:nvPicPr>
        <p:blipFill>
          <a:blip r:embed="rId4">
            <a:extLst>
              <a:ext uri="{28A0092B-C50C-407E-A947-70E740481C1C}">
                <a14:useLocalDpi xmlns:a14="http://schemas.microsoft.com/office/drawing/2010/main" val="0"/>
              </a:ext>
            </a:extLst>
          </a:blip>
          <a:srcRect t="3590" b="4846"/>
          <a:stretch>
            <a:fillRect/>
          </a:stretch>
        </p:blipFill>
        <p:spPr bwMode="auto">
          <a:xfrm>
            <a:off x="2300288" y="1988840"/>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Picture 21"/>
          <p:cNvPicPr>
            <a:picLocks noChangeAspect="1" noChangeArrowheads="1"/>
          </p:cNvPicPr>
          <p:nvPr/>
        </p:nvPicPr>
        <p:blipFill>
          <a:blip r:embed="rId5">
            <a:extLst>
              <a:ext uri="{28A0092B-C50C-407E-A947-70E740481C1C}">
                <a14:useLocalDpi xmlns:a14="http://schemas.microsoft.com/office/drawing/2010/main" val="0"/>
              </a:ext>
            </a:extLst>
          </a:blip>
          <a:srcRect l="6734" t="11652" r="7497" b="9624"/>
          <a:stretch>
            <a:fillRect/>
          </a:stretch>
        </p:blipFill>
        <p:spPr bwMode="auto">
          <a:xfrm>
            <a:off x="5076825" y="2004715"/>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 name="Picture 23" descr="http://tummax.com/wp-content/uploads/2015/05/wow.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27988" y="2004715"/>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23" descr="http://tummax.com/wp-content/uploads/2015/05/wow.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9210" y="3046406"/>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23" descr="http://tummax.com/wp-content/uploads/2015/05/wow.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9632" y="3037695"/>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2382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5"/>
          <p:cNvSpPr txBox="1">
            <a:spLocks noChangeArrowheads="1"/>
          </p:cNvSpPr>
          <p:nvPr/>
        </p:nvSpPr>
        <p:spPr bwMode="auto">
          <a:xfrm>
            <a:off x="179388" y="3861048"/>
            <a:ext cx="8785225"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a:latin typeface="Tw Cen MT Condensed" panose="020B0606020104020203" pitchFamily="34" charset="0"/>
              </a:rPr>
              <a:t>3. Skill intro</a:t>
            </a:r>
          </a:p>
          <a:p>
            <a:pPr eaLnBrk="1" hangingPunct="1">
              <a:spcBef>
                <a:spcPct val="0"/>
              </a:spcBef>
              <a:buFontTx/>
              <a:buNone/>
            </a:pPr>
            <a:endParaRPr lang="en-GB" altLang="en-US" sz="1600" u="sng">
              <a:latin typeface="Tw Cen MT Condensed" panose="020B0606020104020203" pitchFamily="34" charset="0"/>
            </a:endParaRPr>
          </a:p>
          <a:p>
            <a:pPr eaLnBrk="1" hangingPunct="1">
              <a:spcBef>
                <a:spcPct val="0"/>
              </a:spcBef>
              <a:buFontTx/>
              <a:buAutoNum type="arabicPeriod"/>
            </a:pPr>
            <a:endParaRPr lang="en-GB" altLang="en-US" sz="1600" u="sng">
              <a:latin typeface="Tw Cen MT Condensed" panose="020B0606020104020203" pitchFamily="34" charset="0"/>
            </a:endParaRPr>
          </a:p>
          <a:p>
            <a:pPr eaLnBrk="1" hangingPunct="1">
              <a:spcBef>
                <a:spcPct val="0"/>
              </a:spcBef>
              <a:buFontTx/>
              <a:buAutoNum type="arabicPeriod"/>
            </a:pPr>
            <a:endParaRPr lang="en-GB" altLang="en-US" sz="1600" u="sng">
              <a:latin typeface="Tw Cen MT Condensed" panose="020B0606020104020203" pitchFamily="34" charset="0"/>
            </a:endParaRPr>
          </a:p>
          <a:p>
            <a:pPr eaLnBrk="1" hangingPunct="1">
              <a:spcBef>
                <a:spcPct val="0"/>
              </a:spcBef>
              <a:buFontTx/>
              <a:buAutoNum type="arabicPeriod"/>
            </a:pPr>
            <a:endParaRPr lang="en-GB" altLang="en-US" sz="1600" u="sng">
              <a:latin typeface="Tw Cen MT Condensed" panose="020B0606020104020203" pitchFamily="34" charset="0"/>
            </a:endParaRPr>
          </a:p>
        </p:txBody>
      </p:sp>
      <p:sp>
        <p:nvSpPr>
          <p:cNvPr id="5" name="TextBox 25"/>
          <p:cNvSpPr txBox="1">
            <a:spLocks noChangeArrowheads="1"/>
          </p:cNvSpPr>
          <p:nvPr/>
        </p:nvSpPr>
        <p:spPr bwMode="auto">
          <a:xfrm>
            <a:off x="4643438" y="2276872"/>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a:latin typeface="Tw Cen MT Condensed" panose="020B0606020104020203" pitchFamily="34" charset="0"/>
              </a:rPr>
              <a:t>2. Skill intro</a:t>
            </a:r>
          </a:p>
          <a:p>
            <a:pPr eaLnBrk="1" hangingPunct="1">
              <a:spcBef>
                <a:spcPct val="0"/>
              </a:spcBef>
              <a:buFontTx/>
              <a:buNone/>
            </a:pPr>
            <a:endParaRPr lang="en-GB" altLang="en-US" sz="1600" u="sng">
              <a:latin typeface="Tw Cen MT Condensed" panose="020B0606020104020203" pitchFamily="34" charset="0"/>
            </a:endParaRPr>
          </a:p>
          <a:p>
            <a:pPr eaLnBrk="1" hangingPunct="1">
              <a:spcBef>
                <a:spcPct val="0"/>
              </a:spcBef>
              <a:buFontTx/>
              <a:buAutoNum type="arabicPeriod"/>
            </a:pPr>
            <a:endParaRPr lang="en-GB" altLang="en-US" sz="1600" u="sng">
              <a:latin typeface="Tw Cen MT Condensed" panose="020B0606020104020203" pitchFamily="34" charset="0"/>
            </a:endParaRPr>
          </a:p>
          <a:p>
            <a:pPr eaLnBrk="1" hangingPunct="1">
              <a:spcBef>
                <a:spcPct val="0"/>
              </a:spcBef>
              <a:buFontTx/>
              <a:buAutoNum type="arabicPeriod"/>
            </a:pPr>
            <a:endParaRPr lang="en-GB" altLang="en-US" sz="1600" u="sng">
              <a:latin typeface="Tw Cen MT Condensed" panose="020B0606020104020203" pitchFamily="34" charset="0"/>
            </a:endParaRPr>
          </a:p>
          <a:p>
            <a:pPr eaLnBrk="1" hangingPunct="1">
              <a:spcBef>
                <a:spcPct val="0"/>
              </a:spcBef>
              <a:buFontTx/>
              <a:buAutoNum type="arabicPeriod"/>
            </a:pPr>
            <a:endParaRPr lang="en-GB" altLang="en-US" sz="1600" u="sng">
              <a:latin typeface="Tw Cen MT Condensed" panose="020B0606020104020203" pitchFamily="34" charset="0"/>
            </a:endParaRPr>
          </a:p>
          <a:p>
            <a:pPr eaLnBrk="1" hangingPunct="1">
              <a:spcBef>
                <a:spcPct val="0"/>
              </a:spcBef>
              <a:buFontTx/>
              <a:buNone/>
            </a:pPr>
            <a:endParaRPr lang="en-GB" altLang="en-US" sz="1600" u="sng">
              <a:latin typeface="Tw Cen MT Condensed" panose="020B0606020104020203" pitchFamily="34" charset="0"/>
            </a:endParaRPr>
          </a:p>
        </p:txBody>
      </p:sp>
      <p:cxnSp>
        <p:nvCxnSpPr>
          <p:cNvPr id="6" name="Straight Connector 5"/>
          <p:cNvCxnSpPr/>
          <p:nvPr/>
        </p:nvCxnSpPr>
        <p:spPr>
          <a:xfrm>
            <a:off x="4932363" y="3356372"/>
            <a:ext cx="39592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Multiply 6"/>
          <p:cNvSpPr/>
          <p:nvPr/>
        </p:nvSpPr>
        <p:spPr>
          <a:xfrm>
            <a:off x="5364163" y="3429397"/>
            <a:ext cx="215900"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8" name="Multiply 7"/>
          <p:cNvSpPr/>
          <p:nvPr/>
        </p:nvSpPr>
        <p:spPr>
          <a:xfrm>
            <a:off x="7740650" y="2421334"/>
            <a:ext cx="217488"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9" name="Multiply 8"/>
          <p:cNvSpPr/>
          <p:nvPr/>
        </p:nvSpPr>
        <p:spPr>
          <a:xfrm>
            <a:off x="7740650" y="3429397"/>
            <a:ext cx="215900"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10" name="Multiply 9"/>
          <p:cNvSpPr/>
          <p:nvPr/>
        </p:nvSpPr>
        <p:spPr>
          <a:xfrm>
            <a:off x="5364163" y="2564209"/>
            <a:ext cx="215900" cy="163513"/>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11" name="Multiply 10"/>
          <p:cNvSpPr/>
          <p:nvPr/>
        </p:nvSpPr>
        <p:spPr>
          <a:xfrm>
            <a:off x="8316913" y="3411934"/>
            <a:ext cx="217487"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cxnSp>
        <p:nvCxnSpPr>
          <p:cNvPr id="12" name="Straight Connector 11"/>
          <p:cNvCxnSpPr/>
          <p:nvPr/>
        </p:nvCxnSpPr>
        <p:spPr>
          <a:xfrm flipV="1">
            <a:off x="5003800" y="2492772"/>
            <a:ext cx="3887788" cy="28733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Up Arrow 12"/>
          <p:cNvSpPr/>
          <p:nvPr/>
        </p:nvSpPr>
        <p:spPr>
          <a:xfrm>
            <a:off x="5292725" y="2780109"/>
            <a:ext cx="142875" cy="5048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4" name="Up Arrow 13"/>
          <p:cNvSpPr/>
          <p:nvPr/>
        </p:nvSpPr>
        <p:spPr>
          <a:xfrm rot="10800000" flipH="1">
            <a:off x="5580063" y="2780109"/>
            <a:ext cx="144462" cy="5048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5" name="Up Arrow 14"/>
          <p:cNvSpPr/>
          <p:nvPr/>
        </p:nvSpPr>
        <p:spPr>
          <a:xfrm>
            <a:off x="8243888" y="2565797"/>
            <a:ext cx="142875" cy="7207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6" name="Up Arrow 15"/>
          <p:cNvSpPr/>
          <p:nvPr/>
        </p:nvSpPr>
        <p:spPr>
          <a:xfrm rot="10800000">
            <a:off x="8531225" y="2565797"/>
            <a:ext cx="144463" cy="7207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7" name="Up Arrow 16"/>
          <p:cNvSpPr/>
          <p:nvPr/>
        </p:nvSpPr>
        <p:spPr>
          <a:xfrm>
            <a:off x="7667625" y="2637234"/>
            <a:ext cx="142875" cy="647700"/>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8" name="Up Arrow 17"/>
          <p:cNvSpPr/>
          <p:nvPr/>
        </p:nvSpPr>
        <p:spPr>
          <a:xfrm rot="10800000" flipH="1">
            <a:off x="7956550" y="2708672"/>
            <a:ext cx="144463" cy="576262"/>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9" name="Multiply 18"/>
          <p:cNvSpPr/>
          <p:nvPr/>
        </p:nvSpPr>
        <p:spPr>
          <a:xfrm>
            <a:off x="8316913" y="2330847"/>
            <a:ext cx="217487"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20" name="TextBox 45"/>
          <p:cNvSpPr txBox="1">
            <a:spLocks noChangeArrowheads="1"/>
          </p:cNvSpPr>
          <p:nvPr/>
        </p:nvSpPr>
        <p:spPr bwMode="auto">
          <a:xfrm>
            <a:off x="4714875" y="3337322"/>
            <a:ext cx="6492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a:latin typeface="Tw Cen MT Condensed" panose="020B0606020104020203" pitchFamily="34" charset="0"/>
              </a:rPr>
              <a:t>L/A</a:t>
            </a:r>
          </a:p>
        </p:txBody>
      </p:sp>
      <p:sp>
        <p:nvSpPr>
          <p:cNvPr id="21" name="TextBox 46"/>
          <p:cNvSpPr txBox="1">
            <a:spLocks noChangeArrowheads="1"/>
          </p:cNvSpPr>
          <p:nvPr/>
        </p:nvSpPr>
        <p:spPr bwMode="auto">
          <a:xfrm>
            <a:off x="8459788" y="3356372"/>
            <a:ext cx="5762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a:latin typeface="Tw Cen MT Condensed" panose="020B0606020104020203" pitchFamily="34" charset="0"/>
              </a:rPr>
              <a:t>M/A</a:t>
            </a:r>
          </a:p>
        </p:txBody>
      </p:sp>
      <p:sp>
        <p:nvSpPr>
          <p:cNvPr id="22" name="Multiply 21"/>
          <p:cNvSpPr/>
          <p:nvPr/>
        </p:nvSpPr>
        <p:spPr>
          <a:xfrm>
            <a:off x="7164388" y="2403872"/>
            <a:ext cx="217487"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23" name="Multiply 22"/>
          <p:cNvSpPr/>
          <p:nvPr/>
        </p:nvSpPr>
        <p:spPr>
          <a:xfrm>
            <a:off x="7164388" y="3411934"/>
            <a:ext cx="215900"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24" name="Up Arrow 23"/>
          <p:cNvSpPr/>
          <p:nvPr/>
        </p:nvSpPr>
        <p:spPr>
          <a:xfrm>
            <a:off x="7092950" y="2762647"/>
            <a:ext cx="142875" cy="5048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5" name="Up Arrow 24"/>
          <p:cNvSpPr/>
          <p:nvPr/>
        </p:nvSpPr>
        <p:spPr>
          <a:xfrm rot="10800000" flipH="1">
            <a:off x="7380288" y="2762647"/>
            <a:ext cx="144462" cy="5048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6" name="Multiply 25"/>
          <p:cNvSpPr/>
          <p:nvPr/>
        </p:nvSpPr>
        <p:spPr>
          <a:xfrm>
            <a:off x="6659563" y="2421334"/>
            <a:ext cx="217487"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27" name="Multiply 26"/>
          <p:cNvSpPr/>
          <p:nvPr/>
        </p:nvSpPr>
        <p:spPr>
          <a:xfrm>
            <a:off x="6659563" y="3429397"/>
            <a:ext cx="215900"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28" name="Up Arrow 27"/>
          <p:cNvSpPr/>
          <p:nvPr/>
        </p:nvSpPr>
        <p:spPr>
          <a:xfrm>
            <a:off x="6588125" y="2780109"/>
            <a:ext cx="142875" cy="5048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9" name="Up Arrow 28"/>
          <p:cNvSpPr/>
          <p:nvPr/>
        </p:nvSpPr>
        <p:spPr>
          <a:xfrm rot="10800000" flipH="1">
            <a:off x="6875463" y="2780109"/>
            <a:ext cx="144462" cy="5048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30" name="Multiply 29"/>
          <p:cNvSpPr/>
          <p:nvPr/>
        </p:nvSpPr>
        <p:spPr>
          <a:xfrm>
            <a:off x="6011863" y="2421334"/>
            <a:ext cx="217487"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31" name="Multiply 30"/>
          <p:cNvSpPr/>
          <p:nvPr/>
        </p:nvSpPr>
        <p:spPr>
          <a:xfrm>
            <a:off x="6011863" y="3429397"/>
            <a:ext cx="215900"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32" name="Up Arrow 31"/>
          <p:cNvSpPr/>
          <p:nvPr/>
        </p:nvSpPr>
        <p:spPr>
          <a:xfrm>
            <a:off x="5940425" y="2780109"/>
            <a:ext cx="142875" cy="5048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33" name="Up Arrow 32"/>
          <p:cNvSpPr/>
          <p:nvPr/>
        </p:nvSpPr>
        <p:spPr>
          <a:xfrm rot="10800000" flipH="1">
            <a:off x="6227763" y="2780109"/>
            <a:ext cx="144462" cy="5048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34" name="TextBox 6"/>
          <p:cNvSpPr txBox="1">
            <a:spLocks noChangeArrowheads="1"/>
          </p:cNvSpPr>
          <p:nvPr/>
        </p:nvSpPr>
        <p:spPr bwMode="auto">
          <a:xfrm>
            <a:off x="4643438" y="908720"/>
            <a:ext cx="4321175"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Teaching Points – </a:t>
            </a:r>
            <a:r>
              <a:rPr lang="en-GB" altLang="en-US" sz="1600" u="sng" dirty="0" err="1">
                <a:latin typeface="Tw Cen MT Condensed" panose="020B0606020104020203" pitchFamily="34" charset="0"/>
              </a:rPr>
              <a:t>Theoverhead</a:t>
            </a:r>
            <a:r>
              <a:rPr lang="en-GB" altLang="en-US" sz="1600" u="sng" dirty="0">
                <a:latin typeface="Tw Cen MT Condensed" panose="020B0606020104020203" pitchFamily="34" charset="0"/>
              </a:rPr>
              <a:t> pass</a:t>
            </a:r>
          </a:p>
          <a:p>
            <a:pPr eaLnBrk="1" hangingPunct="1">
              <a:spcBef>
                <a:spcPct val="0"/>
              </a:spcBef>
              <a:buFontTx/>
              <a:buNone/>
            </a:pPr>
            <a:r>
              <a:rPr lang="en-GB" altLang="en-US" sz="1600" dirty="0">
                <a:latin typeface="Tw Cen MT Condensed" panose="020B0606020104020203" pitchFamily="34" charset="0"/>
              </a:rPr>
              <a:t>Hold ball in two hands over your head</a:t>
            </a:r>
          </a:p>
          <a:p>
            <a:pPr eaLnBrk="1" hangingPunct="1">
              <a:spcBef>
                <a:spcPct val="0"/>
              </a:spcBef>
              <a:buFontTx/>
              <a:buNone/>
            </a:pPr>
            <a:r>
              <a:rPr lang="en-GB" altLang="en-US" sz="1600" dirty="0">
                <a:latin typeface="Tw Cen MT Condensed" panose="020B0606020104020203" pitchFamily="34" charset="0"/>
              </a:rPr>
              <a:t>Release ball at 45 degrees. Step forwards</a:t>
            </a:r>
          </a:p>
          <a:p>
            <a:pPr eaLnBrk="1" hangingPunct="1">
              <a:spcBef>
                <a:spcPct val="0"/>
              </a:spcBef>
              <a:buFontTx/>
              <a:buNone/>
            </a:pPr>
            <a:r>
              <a:rPr lang="en-GB" altLang="en-US" sz="1600" dirty="0">
                <a:latin typeface="Tw Cen MT Condensed" panose="020B0606020104020203" pitchFamily="34" charset="0"/>
              </a:rPr>
              <a:t>into pass power should come from fore-arm</a:t>
            </a:r>
          </a:p>
          <a:p>
            <a:pPr eaLnBrk="1" hangingPunct="1">
              <a:spcBef>
                <a:spcPct val="0"/>
              </a:spcBef>
              <a:buFontTx/>
              <a:buNone/>
            </a:pPr>
            <a:r>
              <a:rPr lang="en-GB" altLang="en-US" sz="1600" dirty="0">
                <a:latin typeface="Tw Cen MT Condensed" panose="020B0606020104020203" pitchFamily="34" charset="0"/>
              </a:rPr>
              <a:t>and wrist</a:t>
            </a:r>
          </a:p>
        </p:txBody>
      </p:sp>
      <p:pic>
        <p:nvPicPr>
          <p:cNvPr id="35" name="Picture 29"/>
          <p:cNvPicPr>
            <a:picLocks noChangeAspect="1" noChangeArrowheads="1"/>
          </p:cNvPicPr>
          <p:nvPr/>
        </p:nvPicPr>
        <p:blipFill>
          <a:blip r:embed="rId2">
            <a:extLst>
              <a:ext uri="{28A0092B-C50C-407E-A947-70E740481C1C}">
                <a14:useLocalDpi xmlns:a14="http://schemas.microsoft.com/office/drawing/2010/main" val="0"/>
              </a:ext>
            </a:extLst>
          </a:blip>
          <a:srcRect l="27391" t="42938" r="58220" b="20641"/>
          <a:stretch>
            <a:fillRect/>
          </a:stretch>
        </p:blipFill>
        <p:spPr bwMode="auto">
          <a:xfrm>
            <a:off x="7848600" y="980257"/>
            <a:ext cx="827088" cy="117954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6" name="TextBox 6"/>
          <p:cNvSpPr txBox="1">
            <a:spLocks noChangeArrowheads="1"/>
          </p:cNvSpPr>
          <p:nvPr/>
        </p:nvSpPr>
        <p:spPr bwMode="auto">
          <a:xfrm>
            <a:off x="179388" y="908720"/>
            <a:ext cx="4321175"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Teaching Points – The bounce pass</a:t>
            </a:r>
          </a:p>
          <a:p>
            <a:pPr eaLnBrk="1" hangingPunct="1">
              <a:spcBef>
                <a:spcPct val="0"/>
              </a:spcBef>
              <a:buFontTx/>
              <a:buNone/>
            </a:pPr>
            <a:r>
              <a:rPr lang="en-GB" altLang="en-US" sz="1600" dirty="0">
                <a:latin typeface="Tw Cen MT Condensed" panose="020B0606020104020203" pitchFamily="34" charset="0"/>
              </a:rPr>
              <a:t>Can be used with one or two hand(s)</a:t>
            </a:r>
          </a:p>
          <a:p>
            <a:pPr eaLnBrk="1" hangingPunct="1">
              <a:spcBef>
                <a:spcPct val="0"/>
              </a:spcBef>
              <a:buFontTx/>
              <a:buNone/>
            </a:pPr>
            <a:r>
              <a:rPr lang="en-GB" altLang="en-US" sz="1600" dirty="0">
                <a:latin typeface="Tw Cen MT Condensed" panose="020B0606020104020203" pitchFamily="34" charset="0"/>
              </a:rPr>
              <a:t>Push ball into the floor, slightly over</a:t>
            </a:r>
          </a:p>
          <a:p>
            <a:pPr eaLnBrk="1" hangingPunct="1">
              <a:spcBef>
                <a:spcPct val="0"/>
              </a:spcBef>
              <a:buFontTx/>
              <a:buNone/>
            </a:pPr>
            <a:r>
              <a:rPr lang="en-GB" altLang="en-US" sz="1600" dirty="0">
                <a:latin typeface="Tw Cen MT Condensed" panose="020B0606020104020203" pitchFamily="34" charset="0"/>
              </a:rPr>
              <a:t>half-way between yourself and the</a:t>
            </a:r>
          </a:p>
          <a:p>
            <a:pPr eaLnBrk="1" hangingPunct="1">
              <a:spcBef>
                <a:spcPct val="0"/>
              </a:spcBef>
              <a:buFontTx/>
              <a:buNone/>
            </a:pPr>
            <a:r>
              <a:rPr lang="en-GB" altLang="en-US" sz="1600" dirty="0">
                <a:latin typeface="Tw Cen MT Condensed" panose="020B0606020104020203" pitchFamily="34" charset="0"/>
              </a:rPr>
              <a:t>destination of your pass. Step into pass</a:t>
            </a:r>
          </a:p>
        </p:txBody>
      </p:sp>
      <p:pic>
        <p:nvPicPr>
          <p:cNvPr id="37" name="Picture 30"/>
          <p:cNvPicPr>
            <a:picLocks noChangeAspect="1" noChangeArrowheads="1"/>
          </p:cNvPicPr>
          <p:nvPr/>
        </p:nvPicPr>
        <p:blipFill>
          <a:blip r:embed="rId3">
            <a:extLst>
              <a:ext uri="{28A0092B-C50C-407E-A947-70E740481C1C}">
                <a14:useLocalDpi xmlns:a14="http://schemas.microsoft.com/office/drawing/2010/main" val="0"/>
              </a:ext>
            </a:extLst>
          </a:blip>
          <a:srcRect l="25648" t="59843" r="55534" b="25391"/>
          <a:stretch>
            <a:fillRect/>
          </a:stretch>
        </p:blipFill>
        <p:spPr bwMode="auto">
          <a:xfrm>
            <a:off x="2795588" y="1052265"/>
            <a:ext cx="16319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Box 6"/>
          <p:cNvSpPr txBox="1">
            <a:spLocks noChangeArrowheads="1"/>
          </p:cNvSpPr>
          <p:nvPr/>
        </p:nvSpPr>
        <p:spPr bwMode="auto">
          <a:xfrm>
            <a:off x="179388" y="2276872"/>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a:latin typeface="Tw Cen MT Condensed" panose="020B0606020104020203" pitchFamily="34" charset="0"/>
              </a:rPr>
              <a:t>Teaching Points –  Shooting</a:t>
            </a:r>
          </a:p>
          <a:p>
            <a:pPr eaLnBrk="1" hangingPunct="1">
              <a:spcBef>
                <a:spcPct val="0"/>
              </a:spcBef>
              <a:buFontTx/>
              <a:buNone/>
            </a:pPr>
            <a:r>
              <a:rPr lang="en-GB" altLang="en-US" sz="1600">
                <a:latin typeface="Tw Cen MT Condensed" panose="020B0606020104020203" pitchFamily="34" charset="0"/>
              </a:rPr>
              <a:t>Shooting players have 3 seconds to</a:t>
            </a:r>
          </a:p>
          <a:p>
            <a:pPr eaLnBrk="1" hangingPunct="1">
              <a:spcBef>
                <a:spcPct val="0"/>
              </a:spcBef>
              <a:buFontTx/>
              <a:buNone/>
            </a:pPr>
            <a:r>
              <a:rPr lang="en-GB" altLang="en-US" sz="1600">
                <a:latin typeface="Tw Cen MT Condensed" panose="020B0606020104020203" pitchFamily="34" charset="0"/>
              </a:rPr>
              <a:t>take there shot.</a:t>
            </a:r>
          </a:p>
          <a:p>
            <a:pPr eaLnBrk="1" hangingPunct="1">
              <a:spcBef>
                <a:spcPct val="0"/>
              </a:spcBef>
              <a:buFontTx/>
              <a:buNone/>
            </a:pPr>
            <a:r>
              <a:rPr lang="en-GB" altLang="en-US" sz="1600">
                <a:latin typeface="Tw Cen MT Condensed" panose="020B0606020104020203" pitchFamily="34" charset="0"/>
              </a:rPr>
              <a:t>Bend knees, then release ball as</a:t>
            </a:r>
          </a:p>
          <a:p>
            <a:pPr eaLnBrk="1" hangingPunct="1">
              <a:spcBef>
                <a:spcPct val="0"/>
              </a:spcBef>
              <a:buFontTx/>
              <a:buNone/>
            </a:pPr>
            <a:r>
              <a:rPr lang="en-GB" altLang="en-US" sz="1600">
                <a:latin typeface="Tw Cen MT Condensed" panose="020B0606020104020203" pitchFamily="34" charset="0"/>
              </a:rPr>
              <a:t>legs straighten.</a:t>
            </a:r>
          </a:p>
          <a:p>
            <a:pPr eaLnBrk="1" hangingPunct="1">
              <a:spcBef>
                <a:spcPct val="0"/>
              </a:spcBef>
              <a:buFontTx/>
              <a:buNone/>
            </a:pPr>
            <a:r>
              <a:rPr lang="en-GB" altLang="en-US" sz="1600">
                <a:latin typeface="Tw Cen MT Condensed" panose="020B0606020104020203" pitchFamily="34" charset="0"/>
              </a:rPr>
              <a:t>Aim for the back of the hoop</a:t>
            </a:r>
          </a:p>
        </p:txBody>
      </p:sp>
      <p:sp>
        <p:nvSpPr>
          <p:cNvPr id="39" name="Multiply 38"/>
          <p:cNvSpPr/>
          <p:nvPr/>
        </p:nvSpPr>
        <p:spPr>
          <a:xfrm>
            <a:off x="5364163" y="2924572"/>
            <a:ext cx="215900" cy="215900"/>
          </a:xfrm>
          <a:prstGeom prst="mathMultipl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40" name="Multiply 39"/>
          <p:cNvSpPr/>
          <p:nvPr/>
        </p:nvSpPr>
        <p:spPr>
          <a:xfrm>
            <a:off x="8316913" y="2924572"/>
            <a:ext cx="215900" cy="215900"/>
          </a:xfrm>
          <a:prstGeom prst="mathMultipl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41" name="Multiply 40"/>
          <p:cNvSpPr/>
          <p:nvPr/>
        </p:nvSpPr>
        <p:spPr>
          <a:xfrm>
            <a:off x="7740650" y="2780109"/>
            <a:ext cx="215900" cy="215900"/>
          </a:xfrm>
          <a:prstGeom prst="mathMultipl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42" name="Multiply 41"/>
          <p:cNvSpPr/>
          <p:nvPr/>
        </p:nvSpPr>
        <p:spPr>
          <a:xfrm>
            <a:off x="7235825" y="2924572"/>
            <a:ext cx="215900" cy="215900"/>
          </a:xfrm>
          <a:prstGeom prst="mathMultipl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43" name="Multiply 42"/>
          <p:cNvSpPr/>
          <p:nvPr/>
        </p:nvSpPr>
        <p:spPr>
          <a:xfrm>
            <a:off x="6659563" y="2853134"/>
            <a:ext cx="215900" cy="215900"/>
          </a:xfrm>
          <a:prstGeom prst="mathMultipl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44" name="Multiply 43"/>
          <p:cNvSpPr/>
          <p:nvPr/>
        </p:nvSpPr>
        <p:spPr>
          <a:xfrm>
            <a:off x="6011863" y="2924572"/>
            <a:ext cx="215900" cy="215900"/>
          </a:xfrm>
          <a:prstGeom prst="mathMultipl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pic>
        <p:nvPicPr>
          <p:cNvPr id="45" name="Picture 33"/>
          <p:cNvPicPr>
            <a:picLocks noChangeAspect="1" noChangeArrowheads="1"/>
          </p:cNvPicPr>
          <p:nvPr/>
        </p:nvPicPr>
        <p:blipFill>
          <a:blip r:embed="rId4">
            <a:extLst>
              <a:ext uri="{28A0092B-C50C-407E-A947-70E740481C1C}">
                <a14:useLocalDpi xmlns:a14="http://schemas.microsoft.com/office/drawing/2010/main" val="0"/>
              </a:ext>
            </a:extLst>
          </a:blip>
          <a:srcRect l="24071" t="40968" r="56560" b="9813"/>
          <a:stretch>
            <a:fillRect/>
          </a:stretch>
        </p:blipFill>
        <p:spPr bwMode="auto">
          <a:xfrm>
            <a:off x="3211513" y="2317700"/>
            <a:ext cx="928687" cy="1327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6" name="TextBox 50"/>
          <p:cNvSpPr txBox="1">
            <a:spLocks noChangeArrowheads="1"/>
          </p:cNvSpPr>
          <p:nvPr/>
        </p:nvSpPr>
        <p:spPr bwMode="auto">
          <a:xfrm>
            <a:off x="179388" y="5228878"/>
            <a:ext cx="878522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eaLnBrk="1" hangingPunct="1">
              <a:spcBef>
                <a:spcPct val="0"/>
              </a:spcBef>
              <a:buNone/>
            </a:pPr>
            <a:r>
              <a:rPr lang="en-GB" altLang="en-US" sz="1600" u="sng" dirty="0">
                <a:latin typeface="Tw Cen MT Condensed" panose="020B0606020104020203" pitchFamily="34" charset="0"/>
              </a:rPr>
              <a:t>4. Skill related competition</a:t>
            </a:r>
          </a:p>
          <a:p>
            <a:pPr eaLnBrk="1" hangingPunct="1">
              <a:spcBef>
                <a:spcPct val="0"/>
              </a:spcBef>
              <a:buFontTx/>
              <a:buNone/>
            </a:pPr>
            <a:r>
              <a:rPr lang="en-GB" altLang="en-US" sz="1600" dirty="0">
                <a:latin typeface="Tw Cen MT Condensed" panose="020B0606020104020203" pitchFamily="34" charset="0"/>
              </a:rPr>
              <a:t>C – Is allowed anywhere but inside either circles</a:t>
            </a:r>
          </a:p>
          <a:p>
            <a:pPr eaLnBrk="1" hangingPunct="1">
              <a:spcBef>
                <a:spcPct val="0"/>
              </a:spcBef>
              <a:buFontTx/>
              <a:buNone/>
            </a:pPr>
            <a:r>
              <a:rPr lang="en-GB" altLang="en-US" sz="1600" dirty="0">
                <a:latin typeface="Tw Cen MT Condensed" panose="020B0606020104020203" pitchFamily="34" charset="0"/>
              </a:rPr>
              <a:t>GK &amp; GD – Allowed anywhere in the defensive 3rd </a:t>
            </a:r>
          </a:p>
          <a:p>
            <a:pPr eaLnBrk="1" hangingPunct="1">
              <a:spcBef>
                <a:spcPct val="0"/>
              </a:spcBef>
              <a:buFontTx/>
              <a:buNone/>
            </a:pPr>
            <a:r>
              <a:rPr lang="en-GB" altLang="en-US" sz="1600" dirty="0">
                <a:latin typeface="Tw Cen MT Condensed" panose="020B0606020104020203" pitchFamily="34" charset="0"/>
              </a:rPr>
              <a:t>&amp; the middle 3</a:t>
            </a:r>
            <a:r>
              <a:rPr lang="en-GB" altLang="en-US" sz="1600" baseline="30000" dirty="0">
                <a:latin typeface="Tw Cen MT Condensed" panose="020B0606020104020203" pitchFamily="34" charset="0"/>
              </a:rPr>
              <a:t>rd</a:t>
            </a:r>
            <a:r>
              <a:rPr lang="en-GB" altLang="en-US" sz="1600" dirty="0">
                <a:latin typeface="Tw Cen MT Condensed" panose="020B0606020104020203" pitchFamily="34" charset="0"/>
              </a:rPr>
              <a:t>. GA &amp; GS – Allowed anywhere inside the middle and</a:t>
            </a:r>
          </a:p>
          <a:p>
            <a:pPr eaLnBrk="1" hangingPunct="1">
              <a:spcBef>
                <a:spcPct val="0"/>
              </a:spcBef>
              <a:buFontTx/>
              <a:buNone/>
            </a:pPr>
            <a:r>
              <a:rPr lang="en-GB" altLang="en-US" sz="1600" dirty="0">
                <a:latin typeface="Tw Cen MT Condensed" panose="020B0606020104020203" pitchFamily="34" charset="0"/>
              </a:rPr>
              <a:t>attacking 3</a:t>
            </a:r>
            <a:r>
              <a:rPr lang="en-GB" altLang="en-US" sz="1600" baseline="30000" dirty="0">
                <a:latin typeface="Tw Cen MT Condensed" panose="020B0606020104020203" pitchFamily="34" charset="0"/>
              </a:rPr>
              <a:t>rd</a:t>
            </a:r>
            <a:r>
              <a:rPr lang="en-GB" altLang="en-US" sz="1600" dirty="0">
                <a:latin typeface="Tw Cen MT Condensed" panose="020B0606020104020203" pitchFamily="34" charset="0"/>
              </a:rPr>
              <a:t>’s. </a:t>
            </a:r>
            <a:r>
              <a:rPr lang="en-GB" altLang="en-US" sz="1600" b="1" u="sng" dirty="0">
                <a:latin typeface="Tw Cen MT Condensed" panose="020B0606020104020203" pitchFamily="34" charset="0"/>
              </a:rPr>
              <a:t>Teams must complete a certain amount of passes before they are</a:t>
            </a:r>
          </a:p>
          <a:p>
            <a:pPr eaLnBrk="1" hangingPunct="1">
              <a:spcBef>
                <a:spcPct val="0"/>
              </a:spcBef>
              <a:buFontTx/>
              <a:buNone/>
            </a:pPr>
            <a:r>
              <a:rPr lang="en-GB" altLang="en-US" sz="1600" b="1" u="sng" dirty="0">
                <a:latin typeface="Tw Cen MT Condensed" panose="020B0606020104020203" pitchFamily="34" charset="0"/>
              </a:rPr>
              <a:t>allowed to shoot . </a:t>
            </a:r>
            <a:r>
              <a:rPr lang="en-GB" altLang="en-US" sz="1600" b="1" i="1" u="sng" dirty="0">
                <a:latin typeface="Tw Cen MT Condensed" panose="020B0606020104020203" pitchFamily="34" charset="0"/>
              </a:rPr>
              <a:t>M/A Teams = 7 passes. L/A 4 passes</a:t>
            </a:r>
          </a:p>
        </p:txBody>
      </p:sp>
      <p:pic>
        <p:nvPicPr>
          <p:cNvPr id="58" name="Picture 34"/>
          <p:cNvPicPr>
            <a:picLocks noChangeAspect="1" noChangeArrowheads="1"/>
          </p:cNvPicPr>
          <p:nvPr/>
        </p:nvPicPr>
        <p:blipFill>
          <a:blip r:embed="rId5">
            <a:extLst>
              <a:ext uri="{28A0092B-C50C-407E-A947-70E740481C1C}">
                <a14:useLocalDpi xmlns:a14="http://schemas.microsoft.com/office/drawing/2010/main" val="0"/>
              </a:ext>
            </a:extLst>
          </a:blip>
          <a:srcRect l="28497" t="42938" r="59880" b="10797"/>
          <a:stretch>
            <a:fillRect/>
          </a:stretch>
        </p:blipFill>
        <p:spPr bwMode="auto">
          <a:xfrm>
            <a:off x="1258888" y="3895973"/>
            <a:ext cx="504825"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35"/>
          <p:cNvPicPr>
            <a:picLocks noChangeAspect="1" noChangeArrowheads="1"/>
          </p:cNvPicPr>
          <p:nvPr/>
        </p:nvPicPr>
        <p:blipFill>
          <a:blip r:embed="rId6" cstate="print">
            <a:extLst>
              <a:ext uri="{28A0092B-C50C-407E-A947-70E740481C1C}">
                <a14:useLocalDpi xmlns:a14="http://schemas.microsoft.com/office/drawing/2010/main" val="0"/>
              </a:ext>
            </a:extLst>
          </a:blip>
          <a:srcRect l="21857" t="50812" r="54900" b="19656"/>
          <a:stretch>
            <a:fillRect/>
          </a:stretch>
        </p:blipFill>
        <p:spPr bwMode="auto">
          <a:xfrm>
            <a:off x="2195513" y="4670673"/>
            <a:ext cx="4032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35"/>
          <p:cNvPicPr>
            <a:picLocks noChangeAspect="1" noChangeArrowheads="1"/>
          </p:cNvPicPr>
          <p:nvPr/>
        </p:nvPicPr>
        <p:blipFill>
          <a:blip r:embed="rId6" cstate="print">
            <a:extLst>
              <a:ext uri="{28A0092B-C50C-407E-A947-70E740481C1C}">
                <a14:useLocalDpi xmlns:a14="http://schemas.microsoft.com/office/drawing/2010/main" val="0"/>
              </a:ext>
            </a:extLst>
          </a:blip>
          <a:srcRect l="21857" t="50812" r="54900" b="19656"/>
          <a:stretch>
            <a:fillRect/>
          </a:stretch>
        </p:blipFill>
        <p:spPr bwMode="auto">
          <a:xfrm>
            <a:off x="2771775" y="4670673"/>
            <a:ext cx="4032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35"/>
          <p:cNvPicPr>
            <a:picLocks noChangeAspect="1" noChangeArrowheads="1"/>
          </p:cNvPicPr>
          <p:nvPr/>
        </p:nvPicPr>
        <p:blipFill>
          <a:blip r:embed="rId6" cstate="print">
            <a:extLst>
              <a:ext uri="{28A0092B-C50C-407E-A947-70E740481C1C}">
                <a14:useLocalDpi xmlns:a14="http://schemas.microsoft.com/office/drawing/2010/main" val="0"/>
              </a:ext>
            </a:extLst>
          </a:blip>
          <a:srcRect l="21857" t="50812" r="54900" b="19656"/>
          <a:stretch>
            <a:fillRect/>
          </a:stretch>
        </p:blipFill>
        <p:spPr bwMode="auto">
          <a:xfrm>
            <a:off x="3305175" y="4670673"/>
            <a:ext cx="4032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35"/>
          <p:cNvPicPr>
            <a:picLocks noChangeAspect="1" noChangeArrowheads="1"/>
          </p:cNvPicPr>
          <p:nvPr/>
        </p:nvPicPr>
        <p:blipFill>
          <a:blip r:embed="rId6" cstate="print">
            <a:extLst>
              <a:ext uri="{28A0092B-C50C-407E-A947-70E740481C1C}">
                <a14:useLocalDpi xmlns:a14="http://schemas.microsoft.com/office/drawing/2010/main" val="0"/>
              </a:ext>
            </a:extLst>
          </a:blip>
          <a:srcRect l="21857" t="50812" r="54900" b="19656"/>
          <a:stretch>
            <a:fillRect/>
          </a:stretch>
        </p:blipFill>
        <p:spPr bwMode="auto">
          <a:xfrm>
            <a:off x="3881438" y="4670673"/>
            <a:ext cx="4032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35"/>
          <p:cNvPicPr>
            <a:picLocks noChangeAspect="1" noChangeArrowheads="1"/>
          </p:cNvPicPr>
          <p:nvPr/>
        </p:nvPicPr>
        <p:blipFill>
          <a:blip r:embed="rId6" cstate="print">
            <a:extLst>
              <a:ext uri="{28A0092B-C50C-407E-A947-70E740481C1C}">
                <a14:useLocalDpi xmlns:a14="http://schemas.microsoft.com/office/drawing/2010/main" val="0"/>
              </a:ext>
            </a:extLst>
          </a:blip>
          <a:srcRect l="21857" t="50812" r="54900" b="19656"/>
          <a:stretch>
            <a:fillRect/>
          </a:stretch>
        </p:blipFill>
        <p:spPr bwMode="auto">
          <a:xfrm>
            <a:off x="4427538" y="4670673"/>
            <a:ext cx="4032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34"/>
          <p:cNvPicPr>
            <a:picLocks noChangeAspect="1" noChangeArrowheads="1"/>
          </p:cNvPicPr>
          <p:nvPr/>
        </p:nvPicPr>
        <p:blipFill>
          <a:blip r:embed="rId7">
            <a:extLst>
              <a:ext uri="{28A0092B-C50C-407E-A947-70E740481C1C}">
                <a14:useLocalDpi xmlns:a14="http://schemas.microsoft.com/office/drawing/2010/main" val="0"/>
              </a:ext>
            </a:extLst>
          </a:blip>
          <a:srcRect l="32034" t="42938" r="59880" b="42682"/>
          <a:stretch>
            <a:fillRect/>
          </a:stretch>
        </p:blipFill>
        <p:spPr bwMode="auto">
          <a:xfrm>
            <a:off x="5724525" y="3878511"/>
            <a:ext cx="5032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34"/>
          <p:cNvPicPr>
            <a:picLocks noChangeAspect="1" noChangeArrowheads="1"/>
          </p:cNvPicPr>
          <p:nvPr/>
        </p:nvPicPr>
        <p:blipFill>
          <a:blip r:embed="rId7">
            <a:extLst>
              <a:ext uri="{28A0092B-C50C-407E-A947-70E740481C1C}">
                <a14:useLocalDpi xmlns:a14="http://schemas.microsoft.com/office/drawing/2010/main" val="0"/>
              </a:ext>
            </a:extLst>
          </a:blip>
          <a:srcRect l="32034" t="42938" r="59880" b="42682"/>
          <a:stretch>
            <a:fillRect/>
          </a:stretch>
        </p:blipFill>
        <p:spPr bwMode="auto">
          <a:xfrm>
            <a:off x="5724525" y="4454773"/>
            <a:ext cx="5032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35"/>
          <p:cNvPicPr>
            <a:picLocks noChangeAspect="1" noChangeArrowheads="1"/>
          </p:cNvPicPr>
          <p:nvPr/>
        </p:nvPicPr>
        <p:blipFill>
          <a:blip r:embed="rId8" cstate="print">
            <a:extLst>
              <a:ext uri="{28A0092B-C50C-407E-A947-70E740481C1C}">
                <a14:useLocalDpi xmlns:a14="http://schemas.microsoft.com/office/drawing/2010/main" val="0"/>
              </a:ext>
            </a:extLst>
          </a:blip>
          <a:srcRect l="21857" t="50812" r="54900" b="19656"/>
          <a:stretch>
            <a:fillRect/>
          </a:stretch>
        </p:blipFill>
        <p:spPr bwMode="auto">
          <a:xfrm>
            <a:off x="6300788" y="4243636"/>
            <a:ext cx="1952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35"/>
          <p:cNvPicPr>
            <a:picLocks noChangeAspect="1" noChangeArrowheads="1"/>
          </p:cNvPicPr>
          <p:nvPr/>
        </p:nvPicPr>
        <p:blipFill>
          <a:blip r:embed="rId8" cstate="print">
            <a:extLst>
              <a:ext uri="{28A0092B-C50C-407E-A947-70E740481C1C}">
                <a14:useLocalDpi xmlns:a14="http://schemas.microsoft.com/office/drawing/2010/main" val="0"/>
              </a:ext>
            </a:extLst>
          </a:blip>
          <a:srcRect l="21857" t="50812" r="54900" b="19656"/>
          <a:stretch>
            <a:fillRect/>
          </a:stretch>
        </p:blipFill>
        <p:spPr bwMode="auto">
          <a:xfrm>
            <a:off x="6732588" y="4238873"/>
            <a:ext cx="1952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35"/>
          <p:cNvPicPr>
            <a:picLocks noChangeAspect="1" noChangeArrowheads="1"/>
          </p:cNvPicPr>
          <p:nvPr/>
        </p:nvPicPr>
        <p:blipFill>
          <a:blip r:embed="rId8" cstate="print">
            <a:extLst>
              <a:ext uri="{28A0092B-C50C-407E-A947-70E740481C1C}">
                <a14:useLocalDpi xmlns:a14="http://schemas.microsoft.com/office/drawing/2010/main" val="0"/>
              </a:ext>
            </a:extLst>
          </a:blip>
          <a:srcRect l="21857" t="50812" r="54900" b="19656"/>
          <a:stretch>
            <a:fillRect/>
          </a:stretch>
        </p:blipFill>
        <p:spPr bwMode="auto">
          <a:xfrm>
            <a:off x="6948488" y="4238873"/>
            <a:ext cx="1952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35"/>
          <p:cNvPicPr>
            <a:picLocks noChangeAspect="1" noChangeArrowheads="1"/>
          </p:cNvPicPr>
          <p:nvPr/>
        </p:nvPicPr>
        <p:blipFill>
          <a:blip r:embed="rId8" cstate="print">
            <a:extLst>
              <a:ext uri="{28A0092B-C50C-407E-A947-70E740481C1C}">
                <a14:useLocalDpi xmlns:a14="http://schemas.microsoft.com/office/drawing/2010/main" val="0"/>
              </a:ext>
            </a:extLst>
          </a:blip>
          <a:srcRect l="21857" t="50812" r="54900" b="19656"/>
          <a:stretch>
            <a:fillRect/>
          </a:stretch>
        </p:blipFill>
        <p:spPr bwMode="auto">
          <a:xfrm>
            <a:off x="7164388" y="4238873"/>
            <a:ext cx="1952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35"/>
          <p:cNvPicPr>
            <a:picLocks noChangeAspect="1" noChangeArrowheads="1"/>
          </p:cNvPicPr>
          <p:nvPr/>
        </p:nvPicPr>
        <p:blipFill>
          <a:blip r:embed="rId8" cstate="print">
            <a:extLst>
              <a:ext uri="{28A0092B-C50C-407E-A947-70E740481C1C}">
                <a14:useLocalDpi xmlns:a14="http://schemas.microsoft.com/office/drawing/2010/main" val="0"/>
              </a:ext>
            </a:extLst>
          </a:blip>
          <a:srcRect l="21857" t="50812" r="54900" b="19656"/>
          <a:stretch>
            <a:fillRect/>
          </a:stretch>
        </p:blipFill>
        <p:spPr bwMode="auto">
          <a:xfrm>
            <a:off x="6516688" y="4243636"/>
            <a:ext cx="1952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35"/>
          <p:cNvPicPr>
            <a:picLocks noChangeAspect="1" noChangeArrowheads="1"/>
          </p:cNvPicPr>
          <p:nvPr/>
        </p:nvPicPr>
        <p:blipFill>
          <a:blip r:embed="rId8" cstate="print">
            <a:extLst>
              <a:ext uri="{28A0092B-C50C-407E-A947-70E740481C1C}">
                <a14:useLocalDpi xmlns:a14="http://schemas.microsoft.com/office/drawing/2010/main" val="0"/>
              </a:ext>
            </a:extLst>
          </a:blip>
          <a:srcRect l="21857" t="50812" r="54900" b="19656"/>
          <a:stretch>
            <a:fillRect/>
          </a:stretch>
        </p:blipFill>
        <p:spPr bwMode="auto">
          <a:xfrm>
            <a:off x="6300788" y="4746873"/>
            <a:ext cx="1952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35"/>
          <p:cNvPicPr>
            <a:picLocks noChangeAspect="1" noChangeArrowheads="1"/>
          </p:cNvPicPr>
          <p:nvPr/>
        </p:nvPicPr>
        <p:blipFill>
          <a:blip r:embed="rId8">
            <a:extLst>
              <a:ext uri="{28A0092B-C50C-407E-A947-70E740481C1C}">
                <a14:useLocalDpi xmlns:a14="http://schemas.microsoft.com/office/drawing/2010/main" val="0"/>
              </a:ext>
            </a:extLst>
          </a:blip>
          <a:srcRect l="21857" t="50812" r="54900" b="19656"/>
          <a:stretch>
            <a:fillRect/>
          </a:stretch>
        </p:blipFill>
        <p:spPr bwMode="auto">
          <a:xfrm>
            <a:off x="6896100" y="4743698"/>
            <a:ext cx="1968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35"/>
          <p:cNvPicPr>
            <a:picLocks noChangeAspect="1" noChangeArrowheads="1"/>
          </p:cNvPicPr>
          <p:nvPr/>
        </p:nvPicPr>
        <p:blipFill>
          <a:blip r:embed="rId8" cstate="print">
            <a:extLst>
              <a:ext uri="{28A0092B-C50C-407E-A947-70E740481C1C}">
                <a14:useLocalDpi xmlns:a14="http://schemas.microsoft.com/office/drawing/2010/main" val="0"/>
              </a:ext>
            </a:extLst>
          </a:blip>
          <a:srcRect l="21857" t="50812" r="54900" b="19656"/>
          <a:stretch>
            <a:fillRect/>
          </a:stretch>
        </p:blipFill>
        <p:spPr bwMode="auto">
          <a:xfrm>
            <a:off x="7185025" y="4743698"/>
            <a:ext cx="19526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35"/>
          <p:cNvPicPr>
            <a:picLocks noChangeAspect="1" noChangeArrowheads="1"/>
          </p:cNvPicPr>
          <p:nvPr/>
        </p:nvPicPr>
        <p:blipFill>
          <a:blip r:embed="rId8" cstate="print">
            <a:extLst>
              <a:ext uri="{28A0092B-C50C-407E-A947-70E740481C1C}">
                <a14:useLocalDpi xmlns:a14="http://schemas.microsoft.com/office/drawing/2010/main" val="0"/>
              </a:ext>
            </a:extLst>
          </a:blip>
          <a:srcRect l="21857" t="50812" r="54900" b="19656"/>
          <a:stretch>
            <a:fillRect/>
          </a:stretch>
        </p:blipFill>
        <p:spPr bwMode="auto">
          <a:xfrm>
            <a:off x="7524750" y="4743698"/>
            <a:ext cx="19526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35"/>
          <p:cNvPicPr>
            <a:picLocks noChangeAspect="1" noChangeArrowheads="1"/>
          </p:cNvPicPr>
          <p:nvPr/>
        </p:nvPicPr>
        <p:blipFill>
          <a:blip r:embed="rId8" cstate="print">
            <a:extLst>
              <a:ext uri="{28A0092B-C50C-407E-A947-70E740481C1C}">
                <a14:useLocalDpi xmlns:a14="http://schemas.microsoft.com/office/drawing/2010/main" val="0"/>
              </a:ext>
            </a:extLst>
          </a:blip>
          <a:srcRect l="21857" t="50812" r="54900" b="19656"/>
          <a:stretch>
            <a:fillRect/>
          </a:stretch>
        </p:blipFill>
        <p:spPr bwMode="auto">
          <a:xfrm>
            <a:off x="6608763" y="4746873"/>
            <a:ext cx="1952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TextBox 45"/>
          <p:cNvSpPr txBox="1">
            <a:spLocks noChangeArrowheads="1"/>
          </p:cNvSpPr>
          <p:nvPr/>
        </p:nvSpPr>
        <p:spPr bwMode="auto">
          <a:xfrm>
            <a:off x="8170863" y="3930898"/>
            <a:ext cx="6492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a:latin typeface="Tw Cen MT Condensed" panose="020B0606020104020203" pitchFamily="34" charset="0"/>
              </a:rPr>
              <a:t>L/A</a:t>
            </a:r>
          </a:p>
        </p:txBody>
      </p:sp>
      <p:sp>
        <p:nvSpPr>
          <p:cNvPr id="77" name="TextBox 46"/>
          <p:cNvSpPr txBox="1">
            <a:spLocks noChangeArrowheads="1"/>
          </p:cNvSpPr>
          <p:nvPr/>
        </p:nvSpPr>
        <p:spPr bwMode="auto">
          <a:xfrm>
            <a:off x="8172450" y="4670673"/>
            <a:ext cx="5762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a:latin typeface="Tw Cen MT Condensed" panose="020B0606020104020203" pitchFamily="34" charset="0"/>
              </a:rPr>
              <a:t>M/A</a:t>
            </a:r>
          </a:p>
        </p:txBody>
      </p:sp>
      <p:pic>
        <p:nvPicPr>
          <p:cNvPr id="307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84168" y="5316996"/>
            <a:ext cx="2664568" cy="1423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 name="Title 1"/>
          <p:cNvSpPr txBox="1">
            <a:spLocks/>
          </p:cNvSpPr>
          <p:nvPr/>
        </p:nvSpPr>
        <p:spPr bwMode="auto">
          <a:xfrm>
            <a:off x="1331640" y="7542"/>
            <a:ext cx="6481763" cy="793849"/>
          </a:xfrm>
          <a:prstGeom prst="rect">
            <a:avLst/>
          </a:prstGeom>
          <a:solidFill>
            <a:srgbClr val="00B050"/>
          </a:solidFill>
          <a:ln w="9525">
            <a:solidFill>
              <a:schemeClr val="tx1"/>
            </a:solidFill>
            <a:miter lim="800000"/>
            <a:headEnd/>
            <a:tailEnd/>
          </a:ln>
        </p:spPr>
        <p:txBody>
          <a:bodyPr anchor="ctr">
            <a:normAutofit lnSpcReduction="10000"/>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High 5 Netball</a:t>
            </a:r>
          </a:p>
          <a:p>
            <a:pPr algn="ctr" fontAlgn="auto">
              <a:spcBef>
                <a:spcPts val="0"/>
              </a:spcBef>
              <a:spcAft>
                <a:spcPts val="0"/>
              </a:spcAft>
              <a:defRPr/>
            </a:pPr>
            <a:r>
              <a:rPr lang="en-GB" sz="2400" dirty="0">
                <a:latin typeface="Tw Cen MT Condensed Extra Bold" panose="020B0803020202020204" pitchFamily="34" charset="0"/>
                <a:ea typeface="+mj-ea"/>
                <a:cs typeface="+mj-cs"/>
              </a:rPr>
              <a:t> Year 3- Lesson 5  </a:t>
            </a:r>
          </a:p>
        </p:txBody>
      </p:sp>
      <p:pic>
        <p:nvPicPr>
          <p:cNvPr id="80" name="Picture 3"/>
          <p:cNvPicPr>
            <a:picLocks noChangeAspect="1" noChangeArrowheads="1"/>
          </p:cNvPicPr>
          <p:nvPr/>
        </p:nvPicPr>
        <p:blipFill>
          <a:blip r:embed="rId10">
            <a:extLst>
              <a:ext uri="{28A0092B-C50C-407E-A947-70E740481C1C}">
                <a14:useLocalDpi xmlns:a14="http://schemas.microsoft.com/office/drawing/2010/main" val="0"/>
              </a:ext>
            </a:extLst>
          </a:blip>
          <a:srcRect t="18073" b="15977"/>
          <a:stretch>
            <a:fillRect/>
          </a:stretch>
        </p:blipFill>
        <p:spPr bwMode="auto">
          <a:xfrm>
            <a:off x="69330" y="-27384"/>
            <a:ext cx="1190302" cy="784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 name="AutoShape 6" descr="Image result for field hockey cartoon png"/>
          <p:cNvSpPr>
            <a:spLocks noChangeAspect="1" noChangeArrowheads="1"/>
          </p:cNvSpPr>
          <p:nvPr/>
        </p:nvSpPr>
        <p:spPr bwMode="auto">
          <a:xfrm>
            <a:off x="307975" y="-2738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2" name="Picture 4" descr="Image result for netball cartoon clipart 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87856" y="10338"/>
            <a:ext cx="632661" cy="797153"/>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4" descr="Image result for netball cartoon clipart 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87909" y="4238"/>
            <a:ext cx="632661" cy="797153"/>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3"/>
          <p:cNvPicPr>
            <a:picLocks noChangeAspect="1" noChangeArrowheads="1"/>
          </p:cNvPicPr>
          <p:nvPr/>
        </p:nvPicPr>
        <p:blipFill>
          <a:blip r:embed="rId10">
            <a:extLst>
              <a:ext uri="{28A0092B-C50C-407E-A947-70E740481C1C}">
                <a14:useLocalDpi xmlns:a14="http://schemas.microsoft.com/office/drawing/2010/main" val="0"/>
              </a:ext>
            </a:extLst>
          </a:blip>
          <a:srcRect t="18073" b="15977"/>
          <a:stretch>
            <a:fillRect/>
          </a:stretch>
        </p:blipFill>
        <p:spPr bwMode="auto">
          <a:xfrm>
            <a:off x="7918202" y="-27384"/>
            <a:ext cx="1190302" cy="784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9124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331640" y="7542"/>
            <a:ext cx="6481763" cy="793849"/>
          </a:xfrm>
          <a:prstGeom prst="rect">
            <a:avLst/>
          </a:prstGeom>
          <a:solidFill>
            <a:srgbClr val="00B050"/>
          </a:solidFill>
          <a:ln w="9525">
            <a:solidFill>
              <a:schemeClr val="tx1"/>
            </a:solidFill>
            <a:miter lim="800000"/>
            <a:headEnd/>
            <a:tailEnd/>
          </a:ln>
        </p:spPr>
        <p:txBody>
          <a:bodyPr anchor="ctr">
            <a:normAutofit lnSpcReduction="10000"/>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High 5 Netball</a:t>
            </a:r>
          </a:p>
          <a:p>
            <a:pPr algn="ctr" fontAlgn="auto">
              <a:spcBef>
                <a:spcPts val="0"/>
              </a:spcBef>
              <a:spcAft>
                <a:spcPts val="0"/>
              </a:spcAft>
              <a:defRPr/>
            </a:pPr>
            <a:r>
              <a:rPr lang="en-GB" sz="2400" dirty="0">
                <a:latin typeface="Tw Cen MT Condensed Extra Bold" panose="020B0803020202020204" pitchFamily="34" charset="0"/>
                <a:ea typeface="+mj-ea"/>
                <a:cs typeface="+mj-cs"/>
              </a:rPr>
              <a:t> Year 3- Lesson 6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69330" y="-27384"/>
            <a:ext cx="1190302" cy="784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6" descr="Image result for field hockey cartoon png"/>
          <p:cNvSpPr>
            <a:spLocks noChangeAspect="1" noChangeArrowheads="1"/>
          </p:cNvSpPr>
          <p:nvPr/>
        </p:nvSpPr>
        <p:spPr bwMode="auto">
          <a:xfrm>
            <a:off x="307975" y="-2738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4" descr="Image result for netball cartoon clipart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7856" y="10338"/>
            <a:ext cx="632661" cy="7971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netball cartoon clipart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7909" y="4238"/>
            <a:ext cx="632661" cy="7971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918202" y="-27384"/>
            <a:ext cx="1190302" cy="784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ubtitle 2"/>
          <p:cNvSpPr txBox="1">
            <a:spLocks/>
          </p:cNvSpPr>
          <p:nvPr/>
        </p:nvSpPr>
        <p:spPr bwMode="auto">
          <a:xfrm>
            <a:off x="179388" y="836712"/>
            <a:ext cx="3240087" cy="1152525"/>
          </a:xfrm>
          <a:prstGeom prst="rect">
            <a:avLst/>
          </a:prstGeom>
          <a:solidFill>
            <a:schemeClr val="tx2">
              <a:lumMod val="40000"/>
              <a:lumOff val="60000"/>
            </a:schemeClr>
          </a:solidFill>
          <a:ln w="9525">
            <a:solidFill>
              <a:schemeClr val="tx1"/>
            </a:solidFill>
            <a:miter lim="800000"/>
            <a:headEnd/>
            <a:tailEnd/>
          </a:ln>
        </p:spPr>
        <p:txBody>
          <a:bodyPr>
            <a:normAutofit/>
          </a:bodyPr>
          <a:lstStyle/>
          <a:p>
            <a:pPr marL="342900" indent="-342900" fontAlgn="auto">
              <a:spcBef>
                <a:spcPct val="20000"/>
              </a:spcBef>
              <a:spcAft>
                <a:spcPts val="0"/>
              </a:spcAft>
              <a:buFont typeface="Arial" pitchFamily="34" charset="0"/>
              <a:buNone/>
              <a:defRPr/>
            </a:pPr>
            <a:r>
              <a:rPr lang="en-GB" sz="1600" b="1" u="sng" dirty="0">
                <a:latin typeface="Tw Cen MT Condensed" panose="020B0606020104020203" pitchFamily="34" charset="0"/>
              </a:rPr>
              <a:t>Learning Objectives:</a:t>
            </a:r>
          </a:p>
          <a:p>
            <a:pPr fontAlgn="auto">
              <a:spcBef>
                <a:spcPct val="20000"/>
              </a:spcBef>
              <a:spcAft>
                <a:spcPts val="0"/>
              </a:spcAft>
              <a:buFont typeface="Arial" pitchFamily="34" charset="0"/>
              <a:buNone/>
              <a:defRPr/>
            </a:pPr>
            <a:r>
              <a:rPr lang="en-GB" sz="1600" dirty="0">
                <a:latin typeface="Tw Cen MT Condensed" panose="020B0606020104020203" pitchFamily="34" charset="0"/>
              </a:rPr>
              <a:t>L.O 1 –  Develop pupils ability to throw effectively</a:t>
            </a:r>
          </a:p>
          <a:p>
            <a:pPr fontAlgn="auto">
              <a:spcBef>
                <a:spcPct val="20000"/>
              </a:spcBef>
              <a:spcAft>
                <a:spcPts val="0"/>
              </a:spcAft>
              <a:buFont typeface="Arial" pitchFamily="34" charset="0"/>
              <a:buNone/>
              <a:defRPr/>
            </a:pPr>
            <a:r>
              <a:rPr lang="en-GB" sz="1600" dirty="0">
                <a:latin typeface="Tw Cen MT Condensed" panose="020B0606020104020203" pitchFamily="34" charset="0"/>
              </a:rPr>
              <a:t>L.O 2 –  Develop pupils ability to catch effectively</a:t>
            </a:r>
          </a:p>
        </p:txBody>
      </p:sp>
      <p:sp>
        <p:nvSpPr>
          <p:cNvPr id="11" name="Subtitle 2"/>
          <p:cNvSpPr txBox="1">
            <a:spLocks/>
          </p:cNvSpPr>
          <p:nvPr/>
        </p:nvSpPr>
        <p:spPr>
          <a:xfrm>
            <a:off x="3492500" y="836712"/>
            <a:ext cx="5472113" cy="1152525"/>
          </a:xfrm>
          <a:prstGeom prst="rect">
            <a:avLst/>
          </a:prstGeom>
          <a:solidFill>
            <a:schemeClr val="tx2">
              <a:lumMod val="40000"/>
              <a:lumOff val="60000"/>
            </a:schemeClr>
          </a:solidFill>
          <a:ln>
            <a:solidFill>
              <a:schemeClr val="tx1"/>
            </a:solidFill>
          </a:ln>
        </p:spPr>
        <p:txBody>
          <a:bodyPr anchor="ctr">
            <a:noAutofit/>
          </a:bodyPr>
          <a:lstStyle/>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1 – Pupils will be able to pass with a degree of consistency in one style in isolation (3/4 times out of 5 from 4m)</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2 – Pupils will be able to pass with a degree of consistency in three styles in isolation (3/4 times out of 5 from 5m)</a:t>
            </a:r>
            <a:endParaRPr lang="en-GB" sz="1400" b="1" dirty="0">
              <a:latin typeface="Tw Cen MT Condensed" panose="020B0606020104020203" pitchFamily="34" charset="0"/>
            </a:endParaRP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3 – Pupils will be able to pass w/ all styles consistently in isolation (5/5 from 6m)</a:t>
            </a:r>
          </a:p>
        </p:txBody>
      </p:sp>
      <p:sp>
        <p:nvSpPr>
          <p:cNvPr id="12" name="TextBox 13"/>
          <p:cNvSpPr txBox="1">
            <a:spLocks noChangeArrowheads="1"/>
          </p:cNvSpPr>
          <p:nvPr/>
        </p:nvSpPr>
        <p:spPr bwMode="auto">
          <a:xfrm>
            <a:off x="179388" y="2564904"/>
            <a:ext cx="8785225" cy="584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b="1" u="sng">
                <a:latin typeface="Tw Cen MT Condensed" panose="020B0606020104020203" pitchFamily="34" charset="0"/>
              </a:rPr>
              <a:t>SoW Milestone Focus:  </a:t>
            </a:r>
            <a:r>
              <a:rPr lang="en-GB" altLang="en-US" sz="1600">
                <a:latin typeface="Tw Cen MT Condensed" panose="020B0606020104020203" pitchFamily="34" charset="0"/>
              </a:rPr>
              <a:t>(4) Display an understanding of fair play, working well with others. (5) Field, defend &amp; attack tactically. (6) Utilise new skills in competitive situations, as a team.</a:t>
            </a:r>
            <a:endParaRPr lang="en-GB" altLang="en-US" sz="1600" b="1" i="1" u="sng">
              <a:latin typeface="Tw Cen MT Condensed" panose="020B0606020104020203" pitchFamily="34" charset="0"/>
            </a:endParaRPr>
          </a:p>
        </p:txBody>
      </p:sp>
      <p:sp>
        <p:nvSpPr>
          <p:cNvPr id="13" name="TextBox 12"/>
          <p:cNvSpPr txBox="1">
            <a:spLocks noChangeArrowheads="1"/>
          </p:cNvSpPr>
          <p:nvPr/>
        </p:nvSpPr>
        <p:spPr bwMode="auto">
          <a:xfrm>
            <a:off x="5940425" y="2076723"/>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14" name="TextBox 10"/>
          <p:cNvSpPr txBox="1">
            <a:spLocks noChangeArrowheads="1"/>
          </p:cNvSpPr>
          <p:nvPr/>
        </p:nvSpPr>
        <p:spPr bwMode="auto">
          <a:xfrm>
            <a:off x="179388" y="2076723"/>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15" name="TextBox 11"/>
          <p:cNvSpPr txBox="1">
            <a:spLocks noChangeArrowheads="1"/>
          </p:cNvSpPr>
          <p:nvPr/>
        </p:nvSpPr>
        <p:spPr bwMode="auto">
          <a:xfrm>
            <a:off x="3132138" y="2076723"/>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pic>
        <p:nvPicPr>
          <p:cNvPr id="16" name="Picture 20" descr="C:\Users\class3\AppData\Local\Microsoft\Windows\Temporary Internet Files\Low\Content.IE5\JRAFYQTJ\+%20Goal[1].jpg"/>
          <p:cNvPicPr>
            <a:picLocks noChangeAspect="1" noChangeArrowheads="1"/>
          </p:cNvPicPr>
          <p:nvPr/>
        </p:nvPicPr>
        <p:blipFill>
          <a:blip r:embed="rId4">
            <a:extLst>
              <a:ext uri="{28A0092B-C50C-407E-A947-70E740481C1C}">
                <a14:useLocalDpi xmlns:a14="http://schemas.microsoft.com/office/drawing/2010/main" val="0"/>
              </a:ext>
            </a:extLst>
          </a:blip>
          <a:srcRect t="3590" b="4846"/>
          <a:stretch>
            <a:fillRect/>
          </a:stretch>
        </p:blipFill>
        <p:spPr bwMode="auto">
          <a:xfrm>
            <a:off x="2300288" y="2060848"/>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1"/>
          <p:cNvPicPr>
            <a:picLocks noChangeAspect="1" noChangeArrowheads="1"/>
          </p:cNvPicPr>
          <p:nvPr/>
        </p:nvPicPr>
        <p:blipFill>
          <a:blip r:embed="rId5">
            <a:extLst>
              <a:ext uri="{28A0092B-C50C-407E-A947-70E740481C1C}">
                <a14:useLocalDpi xmlns:a14="http://schemas.microsoft.com/office/drawing/2010/main" val="0"/>
              </a:ext>
            </a:extLst>
          </a:blip>
          <a:srcRect l="6734" t="11652" r="7497" b="9624"/>
          <a:stretch>
            <a:fillRect/>
          </a:stretch>
        </p:blipFill>
        <p:spPr bwMode="auto">
          <a:xfrm>
            <a:off x="5076825" y="2076723"/>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3" descr="http://tummax.com/wp-content/uploads/2015/05/wow.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27988" y="2076723"/>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5"/>
          <p:cNvSpPr txBox="1">
            <a:spLocks noChangeArrowheads="1"/>
          </p:cNvSpPr>
          <p:nvPr/>
        </p:nvSpPr>
        <p:spPr bwMode="auto">
          <a:xfrm>
            <a:off x="179388" y="3212976"/>
            <a:ext cx="8785225" cy="3539430"/>
          </a:xfrm>
          <a:prstGeom prst="rect">
            <a:avLst/>
          </a:prstGeom>
          <a:noFill/>
          <a:ln w="9525">
            <a:solidFill>
              <a:schemeClr val="tx1"/>
            </a:solidFill>
            <a:miter lim="800000"/>
            <a:headEnd/>
            <a:tailEnd/>
          </a:ln>
        </p:spPr>
        <p:txBody>
          <a:bodyPr>
            <a:spAutoFit/>
          </a:bodyPr>
          <a:lstStyle/>
          <a:p>
            <a:pPr fontAlgn="auto">
              <a:spcBef>
                <a:spcPts val="0"/>
              </a:spcBef>
              <a:spcAft>
                <a:spcPts val="0"/>
              </a:spcAft>
              <a:defRPr/>
            </a:pPr>
            <a:r>
              <a:rPr lang="en-GB" sz="1600" b="1" u="sng" dirty="0">
                <a:latin typeface="Tw Cen MT Condensed" panose="020B0606020104020203" pitchFamily="34" charset="0"/>
              </a:rPr>
              <a:t>Lesson Plan:</a:t>
            </a:r>
          </a:p>
          <a:p>
            <a:pPr fontAlgn="auto">
              <a:spcBef>
                <a:spcPts val="0"/>
              </a:spcBef>
              <a:spcAft>
                <a:spcPts val="0"/>
              </a:spcAft>
              <a:defRPr/>
            </a:pPr>
            <a:r>
              <a:rPr lang="en-GB" sz="1600" b="1" u="sng" dirty="0">
                <a:latin typeface="Tw Cen MT Condensed" panose="020B0606020104020203" pitchFamily="34" charset="0"/>
              </a:rPr>
              <a:t>1. </a:t>
            </a:r>
            <a:r>
              <a:rPr lang="en-GB" sz="1600" u="sng" dirty="0">
                <a:latin typeface="Tw Cen MT Condensed" panose="020B0606020104020203" pitchFamily="34" charset="0"/>
              </a:rPr>
              <a:t>Warm-up - Command Response: </a:t>
            </a:r>
            <a:r>
              <a:rPr lang="en-GB" sz="1600" dirty="0">
                <a:latin typeface="Tw Cen MT Condensed" panose="020B0606020104020203" pitchFamily="34" charset="0"/>
              </a:rPr>
              <a:t>Pupils move into spaces jogging constantly, upon commands all pupils must perform action (Touch, 3 Steps, Jump, Hop, Robot arms, Wave.) STRETCH then repeat 1</a:t>
            </a:r>
            <a:r>
              <a:rPr lang="en-GB" sz="1600" baseline="30000" dirty="0">
                <a:latin typeface="Tw Cen MT Condensed" panose="020B0606020104020203" pitchFamily="34" charset="0"/>
              </a:rPr>
              <a:t>st</a:t>
            </a:r>
            <a:r>
              <a:rPr lang="en-GB" sz="1600" dirty="0">
                <a:latin typeface="Tw Cen MT Condensed" panose="020B0606020104020203" pitchFamily="34" charset="0"/>
              </a:rPr>
              <a:t> phase of Warm-up.</a:t>
            </a:r>
          </a:p>
          <a:p>
            <a:pPr fontAlgn="auto">
              <a:spcBef>
                <a:spcPts val="0"/>
              </a:spcBef>
              <a:spcAft>
                <a:spcPts val="0"/>
              </a:spcAft>
              <a:defRPr/>
            </a:pPr>
            <a:endParaRPr lang="en-GB" sz="1600" dirty="0">
              <a:latin typeface="Tw Cen MT Condensed" panose="020B0606020104020203" pitchFamily="34" charset="0"/>
            </a:endParaRPr>
          </a:p>
          <a:p>
            <a:pPr marL="342900" indent="-342900" fontAlgn="auto">
              <a:spcBef>
                <a:spcPts val="0"/>
              </a:spcBef>
              <a:spcAft>
                <a:spcPts val="0"/>
              </a:spcAft>
              <a:defRPr/>
            </a:pPr>
            <a:r>
              <a:rPr lang="en-GB" sz="1600" u="sng" dirty="0">
                <a:latin typeface="Tw Cen MT Condensed" panose="020B0606020104020203" pitchFamily="34" charset="0"/>
              </a:rPr>
              <a:t>2. Skill intro –The Chest pass/The overhead pass/The bounce pass: </a:t>
            </a:r>
            <a:r>
              <a:rPr lang="en-GB" sz="1600" dirty="0">
                <a:latin typeface="Tw Cen MT Condensed" panose="020B0606020104020203" pitchFamily="34" charset="0"/>
              </a:rPr>
              <a:t>Demonstrate these techniques to pupils. Pairs now combine to make 4’s. One pair remaining on cones, one pair taking it in turns to act as a defender attempting to intercept the ball between the cones. Pupils can use overhead, bounce or a chest pass. Set mini-targets for each group.</a:t>
            </a:r>
            <a:endParaRPr lang="en-GB" sz="1600" u="sng" dirty="0">
              <a:latin typeface="Tw Cen MT Condensed" panose="020B0606020104020203" pitchFamily="34" charset="0"/>
            </a:endParaRPr>
          </a:p>
          <a:p>
            <a:pPr fontAlgn="auto">
              <a:spcBef>
                <a:spcPts val="0"/>
              </a:spcBef>
              <a:spcAft>
                <a:spcPts val="0"/>
              </a:spcAft>
              <a:defRPr/>
            </a:pPr>
            <a:r>
              <a:rPr lang="en-GB" sz="1600" b="1" i="1" u="sng" dirty="0">
                <a:latin typeface="Tw Cen MT Condensed" panose="020B0606020104020203" pitchFamily="34" charset="0"/>
              </a:rPr>
              <a:t>M/A Use smaller ball, play against 2 defenders intercepting. L/A One defender, Large ball. Defender can only use 1 arm.</a:t>
            </a:r>
          </a:p>
          <a:p>
            <a:pPr fontAlgn="auto">
              <a:spcBef>
                <a:spcPts val="0"/>
              </a:spcBef>
              <a:spcAft>
                <a:spcPts val="0"/>
              </a:spcAft>
              <a:defRPr/>
            </a:pPr>
            <a:r>
              <a:rPr lang="en-GB" sz="1600" u="sng" dirty="0">
                <a:latin typeface="Tw Cen MT Condensed" panose="020B0606020104020203" pitchFamily="34" charset="0"/>
              </a:rPr>
              <a:t>3. Skill intro – Shooting:</a:t>
            </a:r>
            <a:r>
              <a:rPr lang="en-GB" sz="1600" dirty="0">
                <a:latin typeface="Tw Cen MT Condensed" panose="020B0606020104020203" pitchFamily="34" charset="0"/>
              </a:rPr>
              <a:t> Class splits into their 4 ability based groups. Pupils take 3 each shots each before passing the ball to a team-mate. </a:t>
            </a:r>
            <a:r>
              <a:rPr lang="en-GB" sz="1600" b="1" i="1" u="sng" dirty="0">
                <a:latin typeface="Tw Cen MT Condensed" panose="020B0606020104020203" pitchFamily="34" charset="0"/>
              </a:rPr>
              <a:t>M/A – Further away from hoop. L/A Allow the hoop to be dropped a metre.</a:t>
            </a:r>
          </a:p>
          <a:p>
            <a:pPr marL="342900" indent="-342900" fontAlgn="auto">
              <a:spcBef>
                <a:spcPts val="0"/>
              </a:spcBef>
              <a:spcAft>
                <a:spcPts val="0"/>
              </a:spcAft>
              <a:defRPr/>
            </a:pPr>
            <a:r>
              <a:rPr lang="en-GB" sz="1600" b="1" dirty="0">
                <a:latin typeface="Tw Cen MT Condensed" panose="020B0606020104020203" pitchFamily="34" charset="0"/>
              </a:rPr>
              <a:t>PROGRESSIONS – </a:t>
            </a:r>
            <a:r>
              <a:rPr lang="en-GB" sz="1600" dirty="0">
                <a:latin typeface="Tw Cen MT Condensed" panose="020B0606020104020203" pitchFamily="34" charset="0"/>
              </a:rPr>
              <a:t>Set up levels (line of cones gradually getting further away from hoop). Pupils move back one level after scoring. Race to see who can score from level 5. </a:t>
            </a:r>
            <a:r>
              <a:rPr lang="en-GB" sz="1600" i="1" dirty="0">
                <a:latin typeface="Tw Cen MT Condensed" panose="020B0606020104020203" pitchFamily="34" charset="0"/>
              </a:rPr>
              <a:t>Levels further apart for more able pupils</a:t>
            </a:r>
            <a:r>
              <a:rPr lang="en-GB" sz="1600" dirty="0">
                <a:latin typeface="Tw Cen MT Condensed" panose="020B0606020104020203" pitchFamily="34" charset="0"/>
              </a:rPr>
              <a:t>. </a:t>
            </a:r>
            <a:r>
              <a:rPr lang="en-GB" sz="1600" u="sng" dirty="0">
                <a:latin typeface="Tw Cen MT Condensed" panose="020B0606020104020203" pitchFamily="34" charset="0"/>
              </a:rPr>
              <a:t>Or </a:t>
            </a:r>
            <a:r>
              <a:rPr lang="en-GB" sz="1600" dirty="0">
                <a:latin typeface="Tw Cen MT Condensed" panose="020B0606020104020203" pitchFamily="34" charset="0"/>
              </a:rPr>
              <a:t>Team challenge. Each group is set a target, first to reach there target shooting one a time – wins!</a:t>
            </a:r>
          </a:p>
          <a:p>
            <a:pPr marL="342900" indent="-342900" fontAlgn="auto">
              <a:spcBef>
                <a:spcPts val="0"/>
              </a:spcBef>
              <a:spcAft>
                <a:spcPts val="0"/>
              </a:spcAft>
              <a:defRPr/>
            </a:pPr>
            <a:r>
              <a:rPr lang="en-GB" sz="1600" u="sng" dirty="0">
                <a:latin typeface="Tw Cen MT Condensed" panose="020B0606020104020203" pitchFamily="34" charset="0"/>
              </a:rPr>
              <a:t>4. Skill related </a:t>
            </a:r>
            <a:r>
              <a:rPr lang="en-GB" sz="1600" u="sng" dirty="0" err="1">
                <a:latin typeface="Tw Cen MT Condensed" panose="020B0606020104020203" pitchFamily="34" charset="0"/>
              </a:rPr>
              <a:t>competition:</a:t>
            </a:r>
            <a:r>
              <a:rPr lang="en-GB" sz="1600" dirty="0" err="1">
                <a:latin typeface="Tw Cen MT Condensed" panose="020B0606020104020203" pitchFamily="34" charset="0"/>
              </a:rPr>
              <a:t>M</a:t>
            </a:r>
            <a:r>
              <a:rPr lang="en-GB" sz="1600" dirty="0">
                <a:latin typeface="Tw Cen MT Condensed" panose="020B0606020104020203" pitchFamily="34" charset="0"/>
              </a:rPr>
              <a:t>/A vs M/A, L/A vs L/A. Teams must complete 6 passes before they can shoot!</a:t>
            </a:r>
            <a:endParaRPr lang="en-GB" sz="1600" u="sng" dirty="0">
              <a:latin typeface="Tw Cen MT Condensed" panose="020B0606020104020203" pitchFamily="34" charset="0"/>
            </a:endParaRPr>
          </a:p>
        </p:txBody>
      </p:sp>
    </p:spTree>
    <p:extLst>
      <p:ext uri="{BB962C8B-B14F-4D97-AF65-F5344CB8AC3E}">
        <p14:creationId xmlns:p14="http://schemas.microsoft.com/office/powerpoint/2010/main" val="1703620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5"/>
          <p:cNvSpPr txBox="1">
            <a:spLocks noChangeArrowheads="1"/>
          </p:cNvSpPr>
          <p:nvPr/>
        </p:nvSpPr>
        <p:spPr bwMode="auto">
          <a:xfrm>
            <a:off x="179388" y="3861048"/>
            <a:ext cx="8785225"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a:latin typeface="Tw Cen MT Condensed" panose="020B0606020104020203" pitchFamily="34" charset="0"/>
              </a:rPr>
              <a:t>3. Skill intro</a:t>
            </a:r>
          </a:p>
          <a:p>
            <a:pPr eaLnBrk="1" hangingPunct="1">
              <a:spcBef>
                <a:spcPct val="0"/>
              </a:spcBef>
              <a:buFontTx/>
              <a:buNone/>
            </a:pPr>
            <a:endParaRPr lang="en-GB" altLang="en-US" sz="1600" u="sng">
              <a:latin typeface="Tw Cen MT Condensed" panose="020B0606020104020203" pitchFamily="34" charset="0"/>
            </a:endParaRPr>
          </a:p>
          <a:p>
            <a:pPr eaLnBrk="1" hangingPunct="1">
              <a:spcBef>
                <a:spcPct val="0"/>
              </a:spcBef>
              <a:buFontTx/>
              <a:buAutoNum type="arabicPeriod"/>
            </a:pPr>
            <a:endParaRPr lang="en-GB" altLang="en-US" sz="1600" u="sng">
              <a:latin typeface="Tw Cen MT Condensed" panose="020B0606020104020203" pitchFamily="34" charset="0"/>
            </a:endParaRPr>
          </a:p>
          <a:p>
            <a:pPr eaLnBrk="1" hangingPunct="1">
              <a:spcBef>
                <a:spcPct val="0"/>
              </a:spcBef>
              <a:buFontTx/>
              <a:buAutoNum type="arabicPeriod"/>
            </a:pPr>
            <a:endParaRPr lang="en-GB" altLang="en-US" sz="1600" u="sng">
              <a:latin typeface="Tw Cen MT Condensed" panose="020B0606020104020203" pitchFamily="34" charset="0"/>
            </a:endParaRPr>
          </a:p>
          <a:p>
            <a:pPr eaLnBrk="1" hangingPunct="1">
              <a:spcBef>
                <a:spcPct val="0"/>
              </a:spcBef>
              <a:buFontTx/>
              <a:buAutoNum type="arabicPeriod"/>
            </a:pPr>
            <a:endParaRPr lang="en-GB" altLang="en-US" sz="1600" u="sng">
              <a:latin typeface="Tw Cen MT Condensed" panose="020B0606020104020203" pitchFamily="34" charset="0"/>
            </a:endParaRPr>
          </a:p>
        </p:txBody>
      </p:sp>
      <p:sp>
        <p:nvSpPr>
          <p:cNvPr id="5" name="TextBox 25"/>
          <p:cNvSpPr txBox="1">
            <a:spLocks noChangeArrowheads="1"/>
          </p:cNvSpPr>
          <p:nvPr/>
        </p:nvSpPr>
        <p:spPr bwMode="auto">
          <a:xfrm>
            <a:off x="4643438" y="2276872"/>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a:latin typeface="Tw Cen MT Condensed" panose="020B0606020104020203" pitchFamily="34" charset="0"/>
              </a:rPr>
              <a:t>2. Skill intro</a:t>
            </a:r>
          </a:p>
          <a:p>
            <a:pPr eaLnBrk="1" hangingPunct="1">
              <a:spcBef>
                <a:spcPct val="0"/>
              </a:spcBef>
              <a:buFontTx/>
              <a:buNone/>
            </a:pPr>
            <a:endParaRPr lang="en-GB" altLang="en-US" sz="1600" u="sng">
              <a:latin typeface="Tw Cen MT Condensed" panose="020B0606020104020203" pitchFamily="34" charset="0"/>
            </a:endParaRPr>
          </a:p>
          <a:p>
            <a:pPr eaLnBrk="1" hangingPunct="1">
              <a:spcBef>
                <a:spcPct val="0"/>
              </a:spcBef>
              <a:buFontTx/>
              <a:buAutoNum type="arabicPeriod"/>
            </a:pPr>
            <a:endParaRPr lang="en-GB" altLang="en-US" sz="1600" u="sng">
              <a:latin typeface="Tw Cen MT Condensed" panose="020B0606020104020203" pitchFamily="34" charset="0"/>
            </a:endParaRPr>
          </a:p>
          <a:p>
            <a:pPr eaLnBrk="1" hangingPunct="1">
              <a:spcBef>
                <a:spcPct val="0"/>
              </a:spcBef>
              <a:buFontTx/>
              <a:buAutoNum type="arabicPeriod"/>
            </a:pPr>
            <a:endParaRPr lang="en-GB" altLang="en-US" sz="1600" u="sng">
              <a:latin typeface="Tw Cen MT Condensed" panose="020B0606020104020203" pitchFamily="34" charset="0"/>
            </a:endParaRPr>
          </a:p>
          <a:p>
            <a:pPr eaLnBrk="1" hangingPunct="1">
              <a:spcBef>
                <a:spcPct val="0"/>
              </a:spcBef>
              <a:buFontTx/>
              <a:buAutoNum type="arabicPeriod"/>
            </a:pPr>
            <a:endParaRPr lang="en-GB" altLang="en-US" sz="1600" u="sng">
              <a:latin typeface="Tw Cen MT Condensed" panose="020B0606020104020203" pitchFamily="34" charset="0"/>
            </a:endParaRPr>
          </a:p>
          <a:p>
            <a:pPr eaLnBrk="1" hangingPunct="1">
              <a:spcBef>
                <a:spcPct val="0"/>
              </a:spcBef>
              <a:buFontTx/>
              <a:buNone/>
            </a:pPr>
            <a:endParaRPr lang="en-GB" altLang="en-US" sz="1600" u="sng">
              <a:latin typeface="Tw Cen MT Condensed" panose="020B0606020104020203" pitchFamily="34" charset="0"/>
            </a:endParaRPr>
          </a:p>
        </p:txBody>
      </p:sp>
      <p:cxnSp>
        <p:nvCxnSpPr>
          <p:cNvPr id="6" name="Straight Connector 5"/>
          <p:cNvCxnSpPr/>
          <p:nvPr/>
        </p:nvCxnSpPr>
        <p:spPr>
          <a:xfrm>
            <a:off x="4932363" y="3356372"/>
            <a:ext cx="39592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Multiply 6"/>
          <p:cNvSpPr/>
          <p:nvPr/>
        </p:nvSpPr>
        <p:spPr>
          <a:xfrm>
            <a:off x="5364163" y="3429397"/>
            <a:ext cx="215900"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8" name="Multiply 7"/>
          <p:cNvSpPr/>
          <p:nvPr/>
        </p:nvSpPr>
        <p:spPr>
          <a:xfrm>
            <a:off x="7740650" y="2421334"/>
            <a:ext cx="217488"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9" name="Multiply 8"/>
          <p:cNvSpPr/>
          <p:nvPr/>
        </p:nvSpPr>
        <p:spPr>
          <a:xfrm>
            <a:off x="7740650" y="3429397"/>
            <a:ext cx="215900"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10" name="Multiply 9"/>
          <p:cNvSpPr/>
          <p:nvPr/>
        </p:nvSpPr>
        <p:spPr>
          <a:xfrm>
            <a:off x="5364163" y="2564209"/>
            <a:ext cx="215900" cy="163513"/>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11" name="Multiply 10"/>
          <p:cNvSpPr/>
          <p:nvPr/>
        </p:nvSpPr>
        <p:spPr>
          <a:xfrm>
            <a:off x="8316913" y="3411934"/>
            <a:ext cx="217487"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cxnSp>
        <p:nvCxnSpPr>
          <p:cNvPr id="12" name="Straight Connector 11"/>
          <p:cNvCxnSpPr/>
          <p:nvPr/>
        </p:nvCxnSpPr>
        <p:spPr>
          <a:xfrm flipV="1">
            <a:off x="5003800" y="2492772"/>
            <a:ext cx="3887788" cy="28733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Up Arrow 12"/>
          <p:cNvSpPr/>
          <p:nvPr/>
        </p:nvSpPr>
        <p:spPr>
          <a:xfrm>
            <a:off x="5292725" y="2780109"/>
            <a:ext cx="142875" cy="5048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4" name="Up Arrow 13"/>
          <p:cNvSpPr/>
          <p:nvPr/>
        </p:nvSpPr>
        <p:spPr>
          <a:xfrm rot="10800000" flipH="1">
            <a:off x="5580063" y="2780109"/>
            <a:ext cx="144462" cy="5048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5" name="Up Arrow 14"/>
          <p:cNvSpPr/>
          <p:nvPr/>
        </p:nvSpPr>
        <p:spPr>
          <a:xfrm>
            <a:off x="8243888" y="2565797"/>
            <a:ext cx="142875" cy="7207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6" name="Up Arrow 15"/>
          <p:cNvSpPr/>
          <p:nvPr/>
        </p:nvSpPr>
        <p:spPr>
          <a:xfrm rot="10800000">
            <a:off x="8531225" y="2565797"/>
            <a:ext cx="144463" cy="7207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7" name="Up Arrow 16"/>
          <p:cNvSpPr/>
          <p:nvPr/>
        </p:nvSpPr>
        <p:spPr>
          <a:xfrm>
            <a:off x="7667625" y="2637234"/>
            <a:ext cx="142875" cy="647700"/>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8" name="Up Arrow 17"/>
          <p:cNvSpPr/>
          <p:nvPr/>
        </p:nvSpPr>
        <p:spPr>
          <a:xfrm rot="10800000" flipH="1">
            <a:off x="7956550" y="2708672"/>
            <a:ext cx="144463" cy="576262"/>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9" name="Multiply 18"/>
          <p:cNvSpPr/>
          <p:nvPr/>
        </p:nvSpPr>
        <p:spPr>
          <a:xfrm>
            <a:off x="8316913" y="2330847"/>
            <a:ext cx="217487"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20" name="TextBox 45"/>
          <p:cNvSpPr txBox="1">
            <a:spLocks noChangeArrowheads="1"/>
          </p:cNvSpPr>
          <p:nvPr/>
        </p:nvSpPr>
        <p:spPr bwMode="auto">
          <a:xfrm>
            <a:off x="4714875" y="3337322"/>
            <a:ext cx="6492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a:latin typeface="Tw Cen MT Condensed" panose="020B0606020104020203" pitchFamily="34" charset="0"/>
              </a:rPr>
              <a:t>L/A</a:t>
            </a:r>
          </a:p>
        </p:txBody>
      </p:sp>
      <p:sp>
        <p:nvSpPr>
          <p:cNvPr id="21" name="TextBox 46"/>
          <p:cNvSpPr txBox="1">
            <a:spLocks noChangeArrowheads="1"/>
          </p:cNvSpPr>
          <p:nvPr/>
        </p:nvSpPr>
        <p:spPr bwMode="auto">
          <a:xfrm>
            <a:off x="8459788" y="3356372"/>
            <a:ext cx="5762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a:latin typeface="Tw Cen MT Condensed" panose="020B0606020104020203" pitchFamily="34" charset="0"/>
              </a:rPr>
              <a:t>M/A</a:t>
            </a:r>
          </a:p>
        </p:txBody>
      </p:sp>
      <p:sp>
        <p:nvSpPr>
          <p:cNvPr id="22" name="Multiply 21"/>
          <p:cNvSpPr/>
          <p:nvPr/>
        </p:nvSpPr>
        <p:spPr>
          <a:xfrm>
            <a:off x="7164388" y="2403872"/>
            <a:ext cx="217487"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23" name="Multiply 22"/>
          <p:cNvSpPr/>
          <p:nvPr/>
        </p:nvSpPr>
        <p:spPr>
          <a:xfrm>
            <a:off x="7164388" y="3411934"/>
            <a:ext cx="215900"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24" name="Up Arrow 23"/>
          <p:cNvSpPr/>
          <p:nvPr/>
        </p:nvSpPr>
        <p:spPr>
          <a:xfrm>
            <a:off x="7092950" y="2762647"/>
            <a:ext cx="142875" cy="5048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5" name="Up Arrow 24"/>
          <p:cNvSpPr/>
          <p:nvPr/>
        </p:nvSpPr>
        <p:spPr>
          <a:xfrm rot="10800000" flipH="1">
            <a:off x="7380288" y="2762647"/>
            <a:ext cx="144462" cy="5048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6" name="Multiply 25"/>
          <p:cNvSpPr/>
          <p:nvPr/>
        </p:nvSpPr>
        <p:spPr>
          <a:xfrm>
            <a:off x="6659563" y="2421334"/>
            <a:ext cx="217487"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27" name="Multiply 26"/>
          <p:cNvSpPr/>
          <p:nvPr/>
        </p:nvSpPr>
        <p:spPr>
          <a:xfrm>
            <a:off x="6659563" y="3429397"/>
            <a:ext cx="215900"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28" name="Up Arrow 27"/>
          <p:cNvSpPr/>
          <p:nvPr/>
        </p:nvSpPr>
        <p:spPr>
          <a:xfrm>
            <a:off x="6588125" y="2780109"/>
            <a:ext cx="142875" cy="5048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9" name="Up Arrow 28"/>
          <p:cNvSpPr/>
          <p:nvPr/>
        </p:nvSpPr>
        <p:spPr>
          <a:xfrm rot="10800000" flipH="1">
            <a:off x="6875463" y="2780109"/>
            <a:ext cx="144462" cy="5048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30" name="Multiply 29"/>
          <p:cNvSpPr/>
          <p:nvPr/>
        </p:nvSpPr>
        <p:spPr>
          <a:xfrm>
            <a:off x="6011863" y="2421334"/>
            <a:ext cx="217487"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31" name="Multiply 30"/>
          <p:cNvSpPr/>
          <p:nvPr/>
        </p:nvSpPr>
        <p:spPr>
          <a:xfrm>
            <a:off x="6011863" y="3429397"/>
            <a:ext cx="215900"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32" name="Up Arrow 31"/>
          <p:cNvSpPr/>
          <p:nvPr/>
        </p:nvSpPr>
        <p:spPr>
          <a:xfrm>
            <a:off x="5940425" y="2780109"/>
            <a:ext cx="142875" cy="5048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33" name="Up Arrow 32"/>
          <p:cNvSpPr/>
          <p:nvPr/>
        </p:nvSpPr>
        <p:spPr>
          <a:xfrm rot="10800000" flipH="1">
            <a:off x="6227763" y="2780109"/>
            <a:ext cx="144462" cy="5048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34" name="TextBox 6"/>
          <p:cNvSpPr txBox="1">
            <a:spLocks noChangeArrowheads="1"/>
          </p:cNvSpPr>
          <p:nvPr/>
        </p:nvSpPr>
        <p:spPr bwMode="auto">
          <a:xfrm>
            <a:off x="4643438" y="908720"/>
            <a:ext cx="4321175"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Teaching Points – The Overhead pass</a:t>
            </a:r>
          </a:p>
          <a:p>
            <a:pPr eaLnBrk="1" hangingPunct="1">
              <a:spcBef>
                <a:spcPct val="0"/>
              </a:spcBef>
              <a:buFontTx/>
              <a:buNone/>
            </a:pPr>
            <a:r>
              <a:rPr lang="en-GB" altLang="en-US" sz="1600" dirty="0">
                <a:latin typeface="Tw Cen MT Condensed" panose="020B0606020104020203" pitchFamily="34" charset="0"/>
              </a:rPr>
              <a:t>Hold ball in two hands over your head</a:t>
            </a:r>
          </a:p>
          <a:p>
            <a:pPr eaLnBrk="1" hangingPunct="1">
              <a:spcBef>
                <a:spcPct val="0"/>
              </a:spcBef>
              <a:buFontTx/>
              <a:buNone/>
            </a:pPr>
            <a:r>
              <a:rPr lang="en-GB" altLang="en-US" sz="1600" dirty="0">
                <a:latin typeface="Tw Cen MT Condensed" panose="020B0606020104020203" pitchFamily="34" charset="0"/>
              </a:rPr>
              <a:t>Release ball at 45 degrees. Step forwards</a:t>
            </a:r>
          </a:p>
          <a:p>
            <a:pPr eaLnBrk="1" hangingPunct="1">
              <a:spcBef>
                <a:spcPct val="0"/>
              </a:spcBef>
              <a:buFontTx/>
              <a:buNone/>
            </a:pPr>
            <a:r>
              <a:rPr lang="en-GB" altLang="en-US" sz="1600" dirty="0">
                <a:latin typeface="Tw Cen MT Condensed" panose="020B0606020104020203" pitchFamily="34" charset="0"/>
              </a:rPr>
              <a:t>into pass power should come from fore-arm</a:t>
            </a:r>
          </a:p>
          <a:p>
            <a:pPr eaLnBrk="1" hangingPunct="1">
              <a:spcBef>
                <a:spcPct val="0"/>
              </a:spcBef>
              <a:buFontTx/>
              <a:buNone/>
            </a:pPr>
            <a:r>
              <a:rPr lang="en-GB" altLang="en-US" sz="1600" dirty="0">
                <a:latin typeface="Tw Cen MT Condensed" panose="020B0606020104020203" pitchFamily="34" charset="0"/>
              </a:rPr>
              <a:t>and wrist</a:t>
            </a:r>
          </a:p>
        </p:txBody>
      </p:sp>
      <p:pic>
        <p:nvPicPr>
          <p:cNvPr id="35" name="Picture 29"/>
          <p:cNvPicPr>
            <a:picLocks noChangeAspect="1" noChangeArrowheads="1"/>
          </p:cNvPicPr>
          <p:nvPr/>
        </p:nvPicPr>
        <p:blipFill>
          <a:blip r:embed="rId2">
            <a:extLst>
              <a:ext uri="{28A0092B-C50C-407E-A947-70E740481C1C}">
                <a14:useLocalDpi xmlns:a14="http://schemas.microsoft.com/office/drawing/2010/main" val="0"/>
              </a:ext>
            </a:extLst>
          </a:blip>
          <a:srcRect l="27391" t="42938" r="58220" b="20641"/>
          <a:stretch>
            <a:fillRect/>
          </a:stretch>
        </p:blipFill>
        <p:spPr bwMode="auto">
          <a:xfrm>
            <a:off x="7848600" y="980257"/>
            <a:ext cx="827088" cy="117954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6" name="TextBox 6"/>
          <p:cNvSpPr txBox="1">
            <a:spLocks noChangeArrowheads="1"/>
          </p:cNvSpPr>
          <p:nvPr/>
        </p:nvSpPr>
        <p:spPr bwMode="auto">
          <a:xfrm>
            <a:off x="179388" y="908720"/>
            <a:ext cx="4321175"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Teaching Points – The bounce pass</a:t>
            </a:r>
          </a:p>
          <a:p>
            <a:pPr eaLnBrk="1" hangingPunct="1">
              <a:spcBef>
                <a:spcPct val="0"/>
              </a:spcBef>
              <a:buFontTx/>
              <a:buNone/>
            </a:pPr>
            <a:r>
              <a:rPr lang="en-GB" altLang="en-US" sz="1600" dirty="0">
                <a:latin typeface="Tw Cen MT Condensed" panose="020B0606020104020203" pitchFamily="34" charset="0"/>
              </a:rPr>
              <a:t>Can be used with one or two hand(s)</a:t>
            </a:r>
          </a:p>
          <a:p>
            <a:pPr eaLnBrk="1" hangingPunct="1">
              <a:spcBef>
                <a:spcPct val="0"/>
              </a:spcBef>
              <a:buFontTx/>
              <a:buNone/>
            </a:pPr>
            <a:r>
              <a:rPr lang="en-GB" altLang="en-US" sz="1600" dirty="0">
                <a:latin typeface="Tw Cen MT Condensed" panose="020B0606020104020203" pitchFamily="34" charset="0"/>
              </a:rPr>
              <a:t>Push ball into the floor, slightly over</a:t>
            </a:r>
          </a:p>
          <a:p>
            <a:pPr eaLnBrk="1" hangingPunct="1">
              <a:spcBef>
                <a:spcPct val="0"/>
              </a:spcBef>
              <a:buFontTx/>
              <a:buNone/>
            </a:pPr>
            <a:r>
              <a:rPr lang="en-GB" altLang="en-US" sz="1600" dirty="0">
                <a:latin typeface="Tw Cen MT Condensed" panose="020B0606020104020203" pitchFamily="34" charset="0"/>
              </a:rPr>
              <a:t>half-way between yourself and the</a:t>
            </a:r>
          </a:p>
          <a:p>
            <a:pPr eaLnBrk="1" hangingPunct="1">
              <a:spcBef>
                <a:spcPct val="0"/>
              </a:spcBef>
              <a:buFontTx/>
              <a:buNone/>
            </a:pPr>
            <a:r>
              <a:rPr lang="en-GB" altLang="en-US" sz="1600" dirty="0">
                <a:latin typeface="Tw Cen MT Condensed" panose="020B0606020104020203" pitchFamily="34" charset="0"/>
              </a:rPr>
              <a:t>destination of your pass. Step into pass</a:t>
            </a:r>
          </a:p>
        </p:txBody>
      </p:sp>
      <p:pic>
        <p:nvPicPr>
          <p:cNvPr id="37" name="Picture 30"/>
          <p:cNvPicPr>
            <a:picLocks noChangeAspect="1" noChangeArrowheads="1"/>
          </p:cNvPicPr>
          <p:nvPr/>
        </p:nvPicPr>
        <p:blipFill>
          <a:blip r:embed="rId3">
            <a:extLst>
              <a:ext uri="{28A0092B-C50C-407E-A947-70E740481C1C}">
                <a14:useLocalDpi xmlns:a14="http://schemas.microsoft.com/office/drawing/2010/main" val="0"/>
              </a:ext>
            </a:extLst>
          </a:blip>
          <a:srcRect l="25648" t="59843" r="55534" b="25391"/>
          <a:stretch>
            <a:fillRect/>
          </a:stretch>
        </p:blipFill>
        <p:spPr bwMode="auto">
          <a:xfrm>
            <a:off x="2795588" y="1052265"/>
            <a:ext cx="16319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Box 6"/>
          <p:cNvSpPr txBox="1">
            <a:spLocks noChangeArrowheads="1"/>
          </p:cNvSpPr>
          <p:nvPr/>
        </p:nvSpPr>
        <p:spPr bwMode="auto">
          <a:xfrm>
            <a:off x="179388" y="2276872"/>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a:latin typeface="Tw Cen MT Condensed" panose="020B0606020104020203" pitchFamily="34" charset="0"/>
              </a:rPr>
              <a:t>Teaching Points –  Shooting</a:t>
            </a:r>
          </a:p>
          <a:p>
            <a:pPr eaLnBrk="1" hangingPunct="1">
              <a:spcBef>
                <a:spcPct val="0"/>
              </a:spcBef>
              <a:buFontTx/>
              <a:buNone/>
            </a:pPr>
            <a:r>
              <a:rPr lang="en-GB" altLang="en-US" sz="1600">
                <a:latin typeface="Tw Cen MT Condensed" panose="020B0606020104020203" pitchFamily="34" charset="0"/>
              </a:rPr>
              <a:t>Shooting players have 3 seconds to</a:t>
            </a:r>
          </a:p>
          <a:p>
            <a:pPr eaLnBrk="1" hangingPunct="1">
              <a:spcBef>
                <a:spcPct val="0"/>
              </a:spcBef>
              <a:buFontTx/>
              <a:buNone/>
            </a:pPr>
            <a:r>
              <a:rPr lang="en-GB" altLang="en-US" sz="1600">
                <a:latin typeface="Tw Cen MT Condensed" panose="020B0606020104020203" pitchFamily="34" charset="0"/>
              </a:rPr>
              <a:t>take there shot.</a:t>
            </a:r>
          </a:p>
          <a:p>
            <a:pPr eaLnBrk="1" hangingPunct="1">
              <a:spcBef>
                <a:spcPct val="0"/>
              </a:spcBef>
              <a:buFontTx/>
              <a:buNone/>
            </a:pPr>
            <a:r>
              <a:rPr lang="en-GB" altLang="en-US" sz="1600">
                <a:latin typeface="Tw Cen MT Condensed" panose="020B0606020104020203" pitchFamily="34" charset="0"/>
              </a:rPr>
              <a:t>Bend knees, then release ball as</a:t>
            </a:r>
          </a:p>
          <a:p>
            <a:pPr eaLnBrk="1" hangingPunct="1">
              <a:spcBef>
                <a:spcPct val="0"/>
              </a:spcBef>
              <a:buFontTx/>
              <a:buNone/>
            </a:pPr>
            <a:r>
              <a:rPr lang="en-GB" altLang="en-US" sz="1600">
                <a:latin typeface="Tw Cen MT Condensed" panose="020B0606020104020203" pitchFamily="34" charset="0"/>
              </a:rPr>
              <a:t>legs straighten.</a:t>
            </a:r>
          </a:p>
          <a:p>
            <a:pPr eaLnBrk="1" hangingPunct="1">
              <a:spcBef>
                <a:spcPct val="0"/>
              </a:spcBef>
              <a:buFontTx/>
              <a:buNone/>
            </a:pPr>
            <a:r>
              <a:rPr lang="en-GB" altLang="en-US" sz="1600">
                <a:latin typeface="Tw Cen MT Condensed" panose="020B0606020104020203" pitchFamily="34" charset="0"/>
              </a:rPr>
              <a:t>Aim for the back of the hoop</a:t>
            </a:r>
          </a:p>
        </p:txBody>
      </p:sp>
      <p:sp>
        <p:nvSpPr>
          <p:cNvPr id="39" name="Multiply 38"/>
          <p:cNvSpPr/>
          <p:nvPr/>
        </p:nvSpPr>
        <p:spPr>
          <a:xfrm>
            <a:off x="5364163" y="2924572"/>
            <a:ext cx="215900" cy="215900"/>
          </a:xfrm>
          <a:prstGeom prst="mathMultipl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40" name="Multiply 39"/>
          <p:cNvSpPr/>
          <p:nvPr/>
        </p:nvSpPr>
        <p:spPr>
          <a:xfrm>
            <a:off x="8316913" y="2924572"/>
            <a:ext cx="215900" cy="215900"/>
          </a:xfrm>
          <a:prstGeom prst="mathMultipl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41" name="Multiply 40"/>
          <p:cNvSpPr/>
          <p:nvPr/>
        </p:nvSpPr>
        <p:spPr>
          <a:xfrm>
            <a:off x="7740650" y="2780109"/>
            <a:ext cx="215900" cy="215900"/>
          </a:xfrm>
          <a:prstGeom prst="mathMultipl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42" name="Multiply 41"/>
          <p:cNvSpPr/>
          <p:nvPr/>
        </p:nvSpPr>
        <p:spPr>
          <a:xfrm>
            <a:off x="7235825" y="2924572"/>
            <a:ext cx="215900" cy="215900"/>
          </a:xfrm>
          <a:prstGeom prst="mathMultipl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43" name="Multiply 42"/>
          <p:cNvSpPr/>
          <p:nvPr/>
        </p:nvSpPr>
        <p:spPr>
          <a:xfrm>
            <a:off x="6659563" y="2853134"/>
            <a:ext cx="215900" cy="215900"/>
          </a:xfrm>
          <a:prstGeom prst="mathMultipl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44" name="Multiply 43"/>
          <p:cNvSpPr/>
          <p:nvPr/>
        </p:nvSpPr>
        <p:spPr>
          <a:xfrm>
            <a:off x="6011863" y="2924572"/>
            <a:ext cx="215900" cy="215900"/>
          </a:xfrm>
          <a:prstGeom prst="mathMultipl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pic>
        <p:nvPicPr>
          <p:cNvPr id="45" name="Picture 33"/>
          <p:cNvPicPr>
            <a:picLocks noChangeAspect="1" noChangeArrowheads="1"/>
          </p:cNvPicPr>
          <p:nvPr/>
        </p:nvPicPr>
        <p:blipFill>
          <a:blip r:embed="rId4">
            <a:extLst>
              <a:ext uri="{28A0092B-C50C-407E-A947-70E740481C1C}">
                <a14:useLocalDpi xmlns:a14="http://schemas.microsoft.com/office/drawing/2010/main" val="0"/>
              </a:ext>
            </a:extLst>
          </a:blip>
          <a:srcRect l="24071" t="40968" r="56560" b="9813"/>
          <a:stretch>
            <a:fillRect/>
          </a:stretch>
        </p:blipFill>
        <p:spPr bwMode="auto">
          <a:xfrm>
            <a:off x="3211513" y="2317700"/>
            <a:ext cx="928687" cy="1327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6" name="TextBox 50"/>
          <p:cNvSpPr txBox="1">
            <a:spLocks noChangeArrowheads="1"/>
          </p:cNvSpPr>
          <p:nvPr/>
        </p:nvSpPr>
        <p:spPr bwMode="auto">
          <a:xfrm>
            <a:off x="179388" y="5228878"/>
            <a:ext cx="878522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eaLnBrk="1" hangingPunct="1">
              <a:spcBef>
                <a:spcPct val="0"/>
              </a:spcBef>
              <a:buNone/>
            </a:pPr>
            <a:r>
              <a:rPr lang="en-GB" altLang="en-US" sz="1600" u="sng" dirty="0">
                <a:latin typeface="Tw Cen MT Condensed" panose="020B0606020104020203" pitchFamily="34" charset="0"/>
              </a:rPr>
              <a:t>4. Skill related competition</a:t>
            </a:r>
          </a:p>
          <a:p>
            <a:pPr eaLnBrk="1" hangingPunct="1">
              <a:spcBef>
                <a:spcPct val="0"/>
              </a:spcBef>
              <a:buFontTx/>
              <a:buNone/>
            </a:pPr>
            <a:r>
              <a:rPr lang="en-GB" altLang="en-US" sz="1600" dirty="0">
                <a:latin typeface="Tw Cen MT Condensed" panose="020B0606020104020203" pitchFamily="34" charset="0"/>
              </a:rPr>
              <a:t>C – Is allowed anywhere but inside either circles</a:t>
            </a:r>
          </a:p>
          <a:p>
            <a:pPr eaLnBrk="1" hangingPunct="1">
              <a:spcBef>
                <a:spcPct val="0"/>
              </a:spcBef>
              <a:buFontTx/>
              <a:buNone/>
            </a:pPr>
            <a:r>
              <a:rPr lang="en-GB" altLang="en-US" sz="1600" dirty="0">
                <a:latin typeface="Tw Cen MT Condensed" panose="020B0606020104020203" pitchFamily="34" charset="0"/>
              </a:rPr>
              <a:t>GK &amp; GD – Allowed anywhere in the defensive 3rd </a:t>
            </a:r>
          </a:p>
          <a:p>
            <a:pPr eaLnBrk="1" hangingPunct="1">
              <a:spcBef>
                <a:spcPct val="0"/>
              </a:spcBef>
              <a:buFontTx/>
              <a:buNone/>
            </a:pPr>
            <a:r>
              <a:rPr lang="en-GB" altLang="en-US" sz="1600" dirty="0">
                <a:latin typeface="Tw Cen MT Condensed" panose="020B0606020104020203" pitchFamily="34" charset="0"/>
              </a:rPr>
              <a:t>&amp; the middle 3</a:t>
            </a:r>
            <a:r>
              <a:rPr lang="en-GB" altLang="en-US" sz="1600" baseline="30000" dirty="0">
                <a:latin typeface="Tw Cen MT Condensed" panose="020B0606020104020203" pitchFamily="34" charset="0"/>
              </a:rPr>
              <a:t>rd</a:t>
            </a:r>
            <a:r>
              <a:rPr lang="en-GB" altLang="en-US" sz="1600" dirty="0">
                <a:latin typeface="Tw Cen MT Condensed" panose="020B0606020104020203" pitchFamily="34" charset="0"/>
              </a:rPr>
              <a:t>. GA &amp; GS – Allowed anywhere inside the middle and</a:t>
            </a:r>
          </a:p>
          <a:p>
            <a:pPr eaLnBrk="1" hangingPunct="1">
              <a:spcBef>
                <a:spcPct val="0"/>
              </a:spcBef>
              <a:buFontTx/>
              <a:buNone/>
            </a:pPr>
            <a:r>
              <a:rPr lang="en-GB" altLang="en-US" sz="1600" dirty="0">
                <a:latin typeface="Tw Cen MT Condensed" panose="020B0606020104020203" pitchFamily="34" charset="0"/>
              </a:rPr>
              <a:t>attacking 3</a:t>
            </a:r>
            <a:r>
              <a:rPr lang="en-GB" altLang="en-US" sz="1600" baseline="30000" dirty="0">
                <a:latin typeface="Tw Cen MT Condensed" panose="020B0606020104020203" pitchFamily="34" charset="0"/>
              </a:rPr>
              <a:t>rd</a:t>
            </a:r>
            <a:r>
              <a:rPr lang="en-GB" altLang="en-US" sz="1600" dirty="0">
                <a:latin typeface="Tw Cen MT Condensed" panose="020B0606020104020203" pitchFamily="34" charset="0"/>
              </a:rPr>
              <a:t>’s. </a:t>
            </a:r>
            <a:r>
              <a:rPr lang="en-GB" altLang="en-US" sz="1600" b="1" u="sng" dirty="0">
                <a:latin typeface="Tw Cen MT Condensed" panose="020B0606020104020203" pitchFamily="34" charset="0"/>
              </a:rPr>
              <a:t>Teams must complete a certain amount of passes before they are</a:t>
            </a:r>
          </a:p>
          <a:p>
            <a:pPr eaLnBrk="1" hangingPunct="1">
              <a:spcBef>
                <a:spcPct val="0"/>
              </a:spcBef>
              <a:buFontTx/>
              <a:buNone/>
            </a:pPr>
            <a:r>
              <a:rPr lang="en-GB" altLang="en-US" sz="1600" b="1" u="sng" dirty="0">
                <a:latin typeface="Tw Cen MT Condensed" panose="020B0606020104020203" pitchFamily="34" charset="0"/>
              </a:rPr>
              <a:t>allowed to shoot . </a:t>
            </a:r>
            <a:r>
              <a:rPr lang="en-GB" altLang="en-US" sz="1600" b="1" i="1" u="sng" dirty="0">
                <a:latin typeface="Tw Cen MT Condensed" panose="020B0606020104020203" pitchFamily="34" charset="0"/>
              </a:rPr>
              <a:t>M/A Teams = 7 passes. L/A 4 passes</a:t>
            </a:r>
          </a:p>
        </p:txBody>
      </p:sp>
      <p:pic>
        <p:nvPicPr>
          <p:cNvPr id="47" name="Picture 34"/>
          <p:cNvPicPr>
            <a:picLocks noChangeAspect="1" noChangeArrowheads="1"/>
          </p:cNvPicPr>
          <p:nvPr/>
        </p:nvPicPr>
        <p:blipFill>
          <a:blip r:embed="rId5">
            <a:extLst>
              <a:ext uri="{28A0092B-C50C-407E-A947-70E740481C1C}">
                <a14:useLocalDpi xmlns:a14="http://schemas.microsoft.com/office/drawing/2010/main" val="0"/>
              </a:ext>
            </a:extLst>
          </a:blip>
          <a:srcRect l="28497" t="42938" r="59880" b="10797"/>
          <a:stretch>
            <a:fillRect/>
          </a:stretch>
        </p:blipFill>
        <p:spPr bwMode="auto">
          <a:xfrm>
            <a:off x="1258888" y="3895973"/>
            <a:ext cx="504825"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35"/>
          <p:cNvPicPr>
            <a:picLocks noChangeAspect="1" noChangeArrowheads="1"/>
          </p:cNvPicPr>
          <p:nvPr/>
        </p:nvPicPr>
        <p:blipFill>
          <a:blip r:embed="rId6" cstate="print">
            <a:extLst>
              <a:ext uri="{28A0092B-C50C-407E-A947-70E740481C1C}">
                <a14:useLocalDpi xmlns:a14="http://schemas.microsoft.com/office/drawing/2010/main" val="0"/>
              </a:ext>
            </a:extLst>
          </a:blip>
          <a:srcRect l="21857" t="50812" r="54900" b="19656"/>
          <a:stretch>
            <a:fillRect/>
          </a:stretch>
        </p:blipFill>
        <p:spPr bwMode="auto">
          <a:xfrm>
            <a:off x="2195513" y="4670673"/>
            <a:ext cx="4032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35"/>
          <p:cNvPicPr>
            <a:picLocks noChangeAspect="1" noChangeArrowheads="1"/>
          </p:cNvPicPr>
          <p:nvPr/>
        </p:nvPicPr>
        <p:blipFill>
          <a:blip r:embed="rId6" cstate="print">
            <a:extLst>
              <a:ext uri="{28A0092B-C50C-407E-A947-70E740481C1C}">
                <a14:useLocalDpi xmlns:a14="http://schemas.microsoft.com/office/drawing/2010/main" val="0"/>
              </a:ext>
            </a:extLst>
          </a:blip>
          <a:srcRect l="21857" t="50812" r="54900" b="19656"/>
          <a:stretch>
            <a:fillRect/>
          </a:stretch>
        </p:blipFill>
        <p:spPr bwMode="auto">
          <a:xfrm>
            <a:off x="2771775" y="4670673"/>
            <a:ext cx="4032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35"/>
          <p:cNvPicPr>
            <a:picLocks noChangeAspect="1" noChangeArrowheads="1"/>
          </p:cNvPicPr>
          <p:nvPr/>
        </p:nvPicPr>
        <p:blipFill>
          <a:blip r:embed="rId6" cstate="print">
            <a:extLst>
              <a:ext uri="{28A0092B-C50C-407E-A947-70E740481C1C}">
                <a14:useLocalDpi xmlns:a14="http://schemas.microsoft.com/office/drawing/2010/main" val="0"/>
              </a:ext>
            </a:extLst>
          </a:blip>
          <a:srcRect l="21857" t="50812" r="54900" b="19656"/>
          <a:stretch>
            <a:fillRect/>
          </a:stretch>
        </p:blipFill>
        <p:spPr bwMode="auto">
          <a:xfrm>
            <a:off x="3305175" y="4670673"/>
            <a:ext cx="4032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35"/>
          <p:cNvPicPr>
            <a:picLocks noChangeAspect="1" noChangeArrowheads="1"/>
          </p:cNvPicPr>
          <p:nvPr/>
        </p:nvPicPr>
        <p:blipFill>
          <a:blip r:embed="rId6" cstate="print">
            <a:extLst>
              <a:ext uri="{28A0092B-C50C-407E-A947-70E740481C1C}">
                <a14:useLocalDpi xmlns:a14="http://schemas.microsoft.com/office/drawing/2010/main" val="0"/>
              </a:ext>
            </a:extLst>
          </a:blip>
          <a:srcRect l="21857" t="50812" r="54900" b="19656"/>
          <a:stretch>
            <a:fillRect/>
          </a:stretch>
        </p:blipFill>
        <p:spPr bwMode="auto">
          <a:xfrm>
            <a:off x="3881438" y="4670673"/>
            <a:ext cx="4032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35"/>
          <p:cNvPicPr>
            <a:picLocks noChangeAspect="1" noChangeArrowheads="1"/>
          </p:cNvPicPr>
          <p:nvPr/>
        </p:nvPicPr>
        <p:blipFill>
          <a:blip r:embed="rId6" cstate="print">
            <a:extLst>
              <a:ext uri="{28A0092B-C50C-407E-A947-70E740481C1C}">
                <a14:useLocalDpi xmlns:a14="http://schemas.microsoft.com/office/drawing/2010/main" val="0"/>
              </a:ext>
            </a:extLst>
          </a:blip>
          <a:srcRect l="21857" t="50812" r="54900" b="19656"/>
          <a:stretch>
            <a:fillRect/>
          </a:stretch>
        </p:blipFill>
        <p:spPr bwMode="auto">
          <a:xfrm>
            <a:off x="4427538" y="4670673"/>
            <a:ext cx="4032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34"/>
          <p:cNvPicPr>
            <a:picLocks noChangeAspect="1" noChangeArrowheads="1"/>
          </p:cNvPicPr>
          <p:nvPr/>
        </p:nvPicPr>
        <p:blipFill>
          <a:blip r:embed="rId7">
            <a:extLst>
              <a:ext uri="{28A0092B-C50C-407E-A947-70E740481C1C}">
                <a14:useLocalDpi xmlns:a14="http://schemas.microsoft.com/office/drawing/2010/main" val="0"/>
              </a:ext>
            </a:extLst>
          </a:blip>
          <a:srcRect l="32034" t="42938" r="59880" b="42682"/>
          <a:stretch>
            <a:fillRect/>
          </a:stretch>
        </p:blipFill>
        <p:spPr bwMode="auto">
          <a:xfrm>
            <a:off x="5724525" y="3878511"/>
            <a:ext cx="5032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34"/>
          <p:cNvPicPr>
            <a:picLocks noChangeAspect="1" noChangeArrowheads="1"/>
          </p:cNvPicPr>
          <p:nvPr/>
        </p:nvPicPr>
        <p:blipFill>
          <a:blip r:embed="rId7">
            <a:extLst>
              <a:ext uri="{28A0092B-C50C-407E-A947-70E740481C1C}">
                <a14:useLocalDpi xmlns:a14="http://schemas.microsoft.com/office/drawing/2010/main" val="0"/>
              </a:ext>
            </a:extLst>
          </a:blip>
          <a:srcRect l="32034" t="42938" r="59880" b="42682"/>
          <a:stretch>
            <a:fillRect/>
          </a:stretch>
        </p:blipFill>
        <p:spPr bwMode="auto">
          <a:xfrm>
            <a:off x="5724525" y="4454773"/>
            <a:ext cx="5032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35"/>
          <p:cNvPicPr>
            <a:picLocks noChangeAspect="1" noChangeArrowheads="1"/>
          </p:cNvPicPr>
          <p:nvPr/>
        </p:nvPicPr>
        <p:blipFill>
          <a:blip r:embed="rId8" cstate="print">
            <a:extLst>
              <a:ext uri="{28A0092B-C50C-407E-A947-70E740481C1C}">
                <a14:useLocalDpi xmlns:a14="http://schemas.microsoft.com/office/drawing/2010/main" val="0"/>
              </a:ext>
            </a:extLst>
          </a:blip>
          <a:srcRect l="21857" t="50812" r="54900" b="19656"/>
          <a:stretch>
            <a:fillRect/>
          </a:stretch>
        </p:blipFill>
        <p:spPr bwMode="auto">
          <a:xfrm>
            <a:off x="6300788" y="4243636"/>
            <a:ext cx="1952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35"/>
          <p:cNvPicPr>
            <a:picLocks noChangeAspect="1" noChangeArrowheads="1"/>
          </p:cNvPicPr>
          <p:nvPr/>
        </p:nvPicPr>
        <p:blipFill>
          <a:blip r:embed="rId8" cstate="print">
            <a:extLst>
              <a:ext uri="{28A0092B-C50C-407E-A947-70E740481C1C}">
                <a14:useLocalDpi xmlns:a14="http://schemas.microsoft.com/office/drawing/2010/main" val="0"/>
              </a:ext>
            </a:extLst>
          </a:blip>
          <a:srcRect l="21857" t="50812" r="54900" b="19656"/>
          <a:stretch>
            <a:fillRect/>
          </a:stretch>
        </p:blipFill>
        <p:spPr bwMode="auto">
          <a:xfrm>
            <a:off x="6732588" y="4238873"/>
            <a:ext cx="1952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35"/>
          <p:cNvPicPr>
            <a:picLocks noChangeAspect="1" noChangeArrowheads="1"/>
          </p:cNvPicPr>
          <p:nvPr/>
        </p:nvPicPr>
        <p:blipFill>
          <a:blip r:embed="rId8" cstate="print">
            <a:extLst>
              <a:ext uri="{28A0092B-C50C-407E-A947-70E740481C1C}">
                <a14:useLocalDpi xmlns:a14="http://schemas.microsoft.com/office/drawing/2010/main" val="0"/>
              </a:ext>
            </a:extLst>
          </a:blip>
          <a:srcRect l="21857" t="50812" r="54900" b="19656"/>
          <a:stretch>
            <a:fillRect/>
          </a:stretch>
        </p:blipFill>
        <p:spPr bwMode="auto">
          <a:xfrm>
            <a:off x="6948488" y="4238873"/>
            <a:ext cx="1952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35"/>
          <p:cNvPicPr>
            <a:picLocks noChangeAspect="1" noChangeArrowheads="1"/>
          </p:cNvPicPr>
          <p:nvPr/>
        </p:nvPicPr>
        <p:blipFill>
          <a:blip r:embed="rId8" cstate="print">
            <a:extLst>
              <a:ext uri="{28A0092B-C50C-407E-A947-70E740481C1C}">
                <a14:useLocalDpi xmlns:a14="http://schemas.microsoft.com/office/drawing/2010/main" val="0"/>
              </a:ext>
            </a:extLst>
          </a:blip>
          <a:srcRect l="21857" t="50812" r="54900" b="19656"/>
          <a:stretch>
            <a:fillRect/>
          </a:stretch>
        </p:blipFill>
        <p:spPr bwMode="auto">
          <a:xfrm>
            <a:off x="7164388" y="4238873"/>
            <a:ext cx="1952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35"/>
          <p:cNvPicPr>
            <a:picLocks noChangeAspect="1" noChangeArrowheads="1"/>
          </p:cNvPicPr>
          <p:nvPr/>
        </p:nvPicPr>
        <p:blipFill>
          <a:blip r:embed="rId8" cstate="print">
            <a:extLst>
              <a:ext uri="{28A0092B-C50C-407E-A947-70E740481C1C}">
                <a14:useLocalDpi xmlns:a14="http://schemas.microsoft.com/office/drawing/2010/main" val="0"/>
              </a:ext>
            </a:extLst>
          </a:blip>
          <a:srcRect l="21857" t="50812" r="54900" b="19656"/>
          <a:stretch>
            <a:fillRect/>
          </a:stretch>
        </p:blipFill>
        <p:spPr bwMode="auto">
          <a:xfrm>
            <a:off x="6516688" y="4243636"/>
            <a:ext cx="1952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35"/>
          <p:cNvPicPr>
            <a:picLocks noChangeAspect="1" noChangeArrowheads="1"/>
          </p:cNvPicPr>
          <p:nvPr/>
        </p:nvPicPr>
        <p:blipFill>
          <a:blip r:embed="rId8" cstate="print">
            <a:extLst>
              <a:ext uri="{28A0092B-C50C-407E-A947-70E740481C1C}">
                <a14:useLocalDpi xmlns:a14="http://schemas.microsoft.com/office/drawing/2010/main" val="0"/>
              </a:ext>
            </a:extLst>
          </a:blip>
          <a:srcRect l="21857" t="50812" r="54900" b="19656"/>
          <a:stretch>
            <a:fillRect/>
          </a:stretch>
        </p:blipFill>
        <p:spPr bwMode="auto">
          <a:xfrm>
            <a:off x="6300788" y="4746873"/>
            <a:ext cx="1952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35"/>
          <p:cNvPicPr>
            <a:picLocks noChangeAspect="1" noChangeArrowheads="1"/>
          </p:cNvPicPr>
          <p:nvPr/>
        </p:nvPicPr>
        <p:blipFill>
          <a:blip r:embed="rId8">
            <a:extLst>
              <a:ext uri="{28A0092B-C50C-407E-A947-70E740481C1C}">
                <a14:useLocalDpi xmlns:a14="http://schemas.microsoft.com/office/drawing/2010/main" val="0"/>
              </a:ext>
            </a:extLst>
          </a:blip>
          <a:srcRect l="21857" t="50812" r="54900" b="19656"/>
          <a:stretch>
            <a:fillRect/>
          </a:stretch>
        </p:blipFill>
        <p:spPr bwMode="auto">
          <a:xfrm>
            <a:off x="6896100" y="4743698"/>
            <a:ext cx="1968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35"/>
          <p:cNvPicPr>
            <a:picLocks noChangeAspect="1" noChangeArrowheads="1"/>
          </p:cNvPicPr>
          <p:nvPr/>
        </p:nvPicPr>
        <p:blipFill>
          <a:blip r:embed="rId8" cstate="print">
            <a:extLst>
              <a:ext uri="{28A0092B-C50C-407E-A947-70E740481C1C}">
                <a14:useLocalDpi xmlns:a14="http://schemas.microsoft.com/office/drawing/2010/main" val="0"/>
              </a:ext>
            </a:extLst>
          </a:blip>
          <a:srcRect l="21857" t="50812" r="54900" b="19656"/>
          <a:stretch>
            <a:fillRect/>
          </a:stretch>
        </p:blipFill>
        <p:spPr bwMode="auto">
          <a:xfrm>
            <a:off x="7185025" y="4743698"/>
            <a:ext cx="19526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35"/>
          <p:cNvPicPr>
            <a:picLocks noChangeAspect="1" noChangeArrowheads="1"/>
          </p:cNvPicPr>
          <p:nvPr/>
        </p:nvPicPr>
        <p:blipFill>
          <a:blip r:embed="rId8" cstate="print">
            <a:extLst>
              <a:ext uri="{28A0092B-C50C-407E-A947-70E740481C1C}">
                <a14:useLocalDpi xmlns:a14="http://schemas.microsoft.com/office/drawing/2010/main" val="0"/>
              </a:ext>
            </a:extLst>
          </a:blip>
          <a:srcRect l="21857" t="50812" r="54900" b="19656"/>
          <a:stretch>
            <a:fillRect/>
          </a:stretch>
        </p:blipFill>
        <p:spPr bwMode="auto">
          <a:xfrm>
            <a:off x="7524750" y="4743698"/>
            <a:ext cx="19526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35"/>
          <p:cNvPicPr>
            <a:picLocks noChangeAspect="1" noChangeArrowheads="1"/>
          </p:cNvPicPr>
          <p:nvPr/>
        </p:nvPicPr>
        <p:blipFill>
          <a:blip r:embed="rId8" cstate="print">
            <a:extLst>
              <a:ext uri="{28A0092B-C50C-407E-A947-70E740481C1C}">
                <a14:useLocalDpi xmlns:a14="http://schemas.microsoft.com/office/drawing/2010/main" val="0"/>
              </a:ext>
            </a:extLst>
          </a:blip>
          <a:srcRect l="21857" t="50812" r="54900" b="19656"/>
          <a:stretch>
            <a:fillRect/>
          </a:stretch>
        </p:blipFill>
        <p:spPr bwMode="auto">
          <a:xfrm>
            <a:off x="6608763" y="4746873"/>
            <a:ext cx="1952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TextBox 45"/>
          <p:cNvSpPr txBox="1">
            <a:spLocks noChangeArrowheads="1"/>
          </p:cNvSpPr>
          <p:nvPr/>
        </p:nvSpPr>
        <p:spPr bwMode="auto">
          <a:xfrm>
            <a:off x="8170863" y="3930898"/>
            <a:ext cx="6492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a:latin typeface="Tw Cen MT Condensed" panose="020B0606020104020203" pitchFamily="34" charset="0"/>
              </a:rPr>
              <a:t>L/A</a:t>
            </a:r>
          </a:p>
        </p:txBody>
      </p:sp>
      <p:sp>
        <p:nvSpPr>
          <p:cNvPr id="66" name="TextBox 46"/>
          <p:cNvSpPr txBox="1">
            <a:spLocks noChangeArrowheads="1"/>
          </p:cNvSpPr>
          <p:nvPr/>
        </p:nvSpPr>
        <p:spPr bwMode="auto">
          <a:xfrm>
            <a:off x="8172450" y="4670673"/>
            <a:ext cx="5762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a:latin typeface="Tw Cen MT Condensed" panose="020B0606020104020203" pitchFamily="34" charset="0"/>
              </a:rPr>
              <a:t>M/A</a:t>
            </a:r>
          </a:p>
        </p:txBody>
      </p:sp>
      <p:pic>
        <p:nvPicPr>
          <p:cNvPr id="67"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84168" y="5316996"/>
            <a:ext cx="2664568" cy="1423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 name="Title 1"/>
          <p:cNvSpPr txBox="1">
            <a:spLocks/>
          </p:cNvSpPr>
          <p:nvPr/>
        </p:nvSpPr>
        <p:spPr bwMode="auto">
          <a:xfrm>
            <a:off x="1331640" y="7542"/>
            <a:ext cx="6481763" cy="793849"/>
          </a:xfrm>
          <a:prstGeom prst="rect">
            <a:avLst/>
          </a:prstGeom>
          <a:solidFill>
            <a:srgbClr val="00B050"/>
          </a:solidFill>
          <a:ln w="9525">
            <a:solidFill>
              <a:schemeClr val="tx1"/>
            </a:solidFill>
            <a:miter lim="800000"/>
            <a:headEnd/>
            <a:tailEnd/>
          </a:ln>
        </p:spPr>
        <p:txBody>
          <a:bodyPr anchor="ctr">
            <a:normAutofit lnSpcReduction="10000"/>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High 5 Netball</a:t>
            </a:r>
          </a:p>
          <a:p>
            <a:pPr algn="ctr" fontAlgn="auto">
              <a:spcBef>
                <a:spcPts val="0"/>
              </a:spcBef>
              <a:spcAft>
                <a:spcPts val="0"/>
              </a:spcAft>
              <a:defRPr/>
            </a:pPr>
            <a:r>
              <a:rPr lang="en-GB" sz="2400" dirty="0">
                <a:latin typeface="Tw Cen MT Condensed Extra Bold" panose="020B0803020202020204" pitchFamily="34" charset="0"/>
                <a:ea typeface="+mj-ea"/>
                <a:cs typeface="+mj-cs"/>
              </a:rPr>
              <a:t> Year 3- Lesson 6  </a:t>
            </a:r>
          </a:p>
        </p:txBody>
      </p:sp>
      <p:pic>
        <p:nvPicPr>
          <p:cNvPr id="69" name="Picture 3"/>
          <p:cNvPicPr>
            <a:picLocks noChangeAspect="1" noChangeArrowheads="1"/>
          </p:cNvPicPr>
          <p:nvPr/>
        </p:nvPicPr>
        <p:blipFill>
          <a:blip r:embed="rId10">
            <a:extLst>
              <a:ext uri="{28A0092B-C50C-407E-A947-70E740481C1C}">
                <a14:useLocalDpi xmlns:a14="http://schemas.microsoft.com/office/drawing/2010/main" val="0"/>
              </a:ext>
            </a:extLst>
          </a:blip>
          <a:srcRect t="18073" b="15977"/>
          <a:stretch>
            <a:fillRect/>
          </a:stretch>
        </p:blipFill>
        <p:spPr bwMode="auto">
          <a:xfrm>
            <a:off x="69330" y="-27384"/>
            <a:ext cx="1190302" cy="784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 name="AutoShape 6" descr="Image result for field hockey cartoon png"/>
          <p:cNvSpPr>
            <a:spLocks noChangeAspect="1" noChangeArrowheads="1"/>
          </p:cNvSpPr>
          <p:nvPr/>
        </p:nvSpPr>
        <p:spPr bwMode="auto">
          <a:xfrm>
            <a:off x="307975" y="-2738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1" name="Picture 4" descr="Image result for netball cartoon clipart 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87856" y="10338"/>
            <a:ext cx="632661" cy="797153"/>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4" descr="Image result for netball cartoon clipart 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87909" y="4238"/>
            <a:ext cx="632661" cy="797153"/>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3"/>
          <p:cNvPicPr>
            <a:picLocks noChangeAspect="1" noChangeArrowheads="1"/>
          </p:cNvPicPr>
          <p:nvPr/>
        </p:nvPicPr>
        <p:blipFill>
          <a:blip r:embed="rId10">
            <a:extLst>
              <a:ext uri="{28A0092B-C50C-407E-A947-70E740481C1C}">
                <a14:useLocalDpi xmlns:a14="http://schemas.microsoft.com/office/drawing/2010/main" val="0"/>
              </a:ext>
            </a:extLst>
          </a:blip>
          <a:srcRect t="18073" b="15977"/>
          <a:stretch>
            <a:fillRect/>
          </a:stretch>
        </p:blipFill>
        <p:spPr bwMode="auto">
          <a:xfrm>
            <a:off x="7918202" y="-27384"/>
            <a:ext cx="1190302" cy="784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6658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331640" y="7542"/>
            <a:ext cx="6481763" cy="793849"/>
          </a:xfrm>
          <a:prstGeom prst="rect">
            <a:avLst/>
          </a:prstGeom>
          <a:solidFill>
            <a:srgbClr val="00B050"/>
          </a:solidFill>
          <a:ln w="9525">
            <a:solidFill>
              <a:schemeClr val="tx1"/>
            </a:solidFill>
            <a:miter lim="800000"/>
            <a:headEnd/>
            <a:tailEnd/>
          </a:ln>
        </p:spPr>
        <p:txBody>
          <a:bodyPr anchor="ctr">
            <a:normAutofit lnSpcReduction="10000"/>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High 5 Netball</a:t>
            </a:r>
          </a:p>
          <a:p>
            <a:pPr algn="ctr" fontAlgn="auto">
              <a:spcBef>
                <a:spcPts val="0"/>
              </a:spcBef>
              <a:spcAft>
                <a:spcPts val="0"/>
              </a:spcAft>
              <a:defRPr/>
            </a:pPr>
            <a:r>
              <a:rPr lang="en-GB" sz="2400" dirty="0">
                <a:latin typeface="Tw Cen MT Condensed Extra Bold" panose="020B0803020202020204" pitchFamily="34" charset="0"/>
                <a:ea typeface="+mj-ea"/>
                <a:cs typeface="+mj-cs"/>
              </a:rPr>
              <a:t> Year 3- Lesson 1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69330" y="-27384"/>
            <a:ext cx="1190302" cy="784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6" descr="Image result for field hockey cartoon png"/>
          <p:cNvSpPr>
            <a:spLocks noChangeAspect="1" noChangeArrowheads="1"/>
          </p:cNvSpPr>
          <p:nvPr/>
        </p:nvSpPr>
        <p:spPr bwMode="auto">
          <a:xfrm>
            <a:off x="307975" y="-2738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4" descr="Image result for netball cartoon clipart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7856" y="10338"/>
            <a:ext cx="632661" cy="7971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netball cartoon clipart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7909" y="4238"/>
            <a:ext cx="632661" cy="7971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918202" y="-27384"/>
            <a:ext cx="1190302" cy="784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6"/>
          <p:cNvSpPr txBox="1">
            <a:spLocks noChangeArrowheads="1"/>
          </p:cNvSpPr>
          <p:nvPr/>
        </p:nvSpPr>
        <p:spPr bwMode="auto">
          <a:xfrm>
            <a:off x="179388" y="923707"/>
            <a:ext cx="4321175"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Teaching Points – Footwork:</a:t>
            </a:r>
            <a:endParaRPr lang="en-GB" altLang="en-US" sz="1600" dirty="0">
              <a:latin typeface="Tw Cen MT Condensed" panose="020B0606020104020203" pitchFamily="34" charset="0"/>
            </a:endParaRPr>
          </a:p>
          <a:p>
            <a:pPr eaLnBrk="1" hangingPunct="1">
              <a:spcBef>
                <a:spcPct val="0"/>
              </a:spcBef>
              <a:buFontTx/>
              <a:buNone/>
            </a:pPr>
            <a:r>
              <a:rPr lang="en-GB" altLang="en-US" sz="1600" dirty="0">
                <a:latin typeface="Tw Cen MT Condensed" panose="020B0606020104020203" pitchFamily="34" charset="0"/>
              </a:rPr>
              <a:t>Pupils are allowed to take one step</a:t>
            </a:r>
          </a:p>
          <a:p>
            <a:pPr eaLnBrk="1" hangingPunct="1">
              <a:spcBef>
                <a:spcPct val="0"/>
              </a:spcBef>
              <a:buFontTx/>
              <a:buNone/>
            </a:pPr>
            <a:r>
              <a:rPr lang="en-GB" altLang="en-US" sz="1600" dirty="0">
                <a:latin typeface="Tw Cen MT Condensed" panose="020B0606020104020203" pitchFamily="34" charset="0"/>
              </a:rPr>
              <a:t>when holding the ball.</a:t>
            </a:r>
          </a:p>
          <a:p>
            <a:pPr eaLnBrk="1" hangingPunct="1">
              <a:spcBef>
                <a:spcPct val="0"/>
              </a:spcBef>
              <a:buFontTx/>
              <a:buNone/>
            </a:pPr>
            <a:r>
              <a:rPr lang="en-GB" altLang="en-US" sz="1600" dirty="0">
                <a:latin typeface="Tw Cen MT Condensed" panose="020B0606020104020203" pitchFamily="34" charset="0"/>
              </a:rPr>
              <a:t>Whichever foot lands first can act as</a:t>
            </a:r>
          </a:p>
          <a:p>
            <a:pPr eaLnBrk="1" hangingPunct="1">
              <a:spcBef>
                <a:spcPct val="0"/>
              </a:spcBef>
              <a:buFontTx/>
              <a:buNone/>
            </a:pPr>
            <a:r>
              <a:rPr lang="en-GB" altLang="en-US" sz="1600" dirty="0">
                <a:latin typeface="Tw Cen MT Condensed" panose="020B0606020104020203" pitchFamily="34" charset="0"/>
              </a:rPr>
              <a:t>a pivot.</a:t>
            </a:r>
          </a:p>
        </p:txBody>
      </p:sp>
      <p:sp>
        <p:nvSpPr>
          <p:cNvPr id="11" name="TextBox 7"/>
          <p:cNvSpPr txBox="1">
            <a:spLocks noChangeArrowheads="1"/>
          </p:cNvSpPr>
          <p:nvPr/>
        </p:nvSpPr>
        <p:spPr bwMode="auto">
          <a:xfrm>
            <a:off x="4643438" y="923707"/>
            <a:ext cx="4321175"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Main rules of High 5 Netball</a:t>
            </a:r>
          </a:p>
          <a:p>
            <a:pPr eaLnBrk="1" hangingPunct="1">
              <a:spcBef>
                <a:spcPct val="0"/>
              </a:spcBef>
              <a:buFontTx/>
              <a:buNone/>
            </a:pPr>
            <a:r>
              <a:rPr lang="en-GB" altLang="en-US" sz="1600" dirty="0">
                <a:latin typeface="Tw Cen MT Condensed" panose="020B0606020104020203" pitchFamily="34" charset="0"/>
              </a:rPr>
              <a:t>Pupils must rotate positions/roles</a:t>
            </a:r>
          </a:p>
          <a:p>
            <a:pPr eaLnBrk="1" hangingPunct="1">
              <a:spcBef>
                <a:spcPct val="0"/>
              </a:spcBef>
              <a:buFontTx/>
              <a:buNone/>
            </a:pPr>
            <a:r>
              <a:rPr lang="en-GB" altLang="en-US" sz="1600" dirty="0">
                <a:latin typeface="Tw Cen MT Condensed" panose="020B0606020104020203" pitchFamily="34" charset="0"/>
              </a:rPr>
              <a:t>every 3-4 minutes.  Players must</a:t>
            </a:r>
          </a:p>
          <a:p>
            <a:pPr eaLnBrk="1" hangingPunct="1">
              <a:spcBef>
                <a:spcPct val="0"/>
              </a:spcBef>
              <a:buFontTx/>
              <a:buNone/>
            </a:pPr>
            <a:r>
              <a:rPr lang="en-GB" altLang="en-US" sz="1600" dirty="0">
                <a:latin typeface="Tw Cen MT Condensed" panose="020B0606020104020203" pitchFamily="34" charset="0"/>
              </a:rPr>
              <a:t>pass/shoot within 4 seconds</a:t>
            </a:r>
          </a:p>
          <a:p>
            <a:pPr eaLnBrk="1" hangingPunct="1">
              <a:spcBef>
                <a:spcPct val="0"/>
              </a:spcBef>
              <a:buFontTx/>
              <a:buNone/>
            </a:pPr>
            <a:r>
              <a:rPr lang="en-GB" altLang="en-US" sz="1600" dirty="0">
                <a:latin typeface="Tw Cen MT Condensed" panose="020B0606020104020203" pitchFamily="34" charset="0"/>
              </a:rPr>
              <a:t>The ball cannot be thrown over a third.</a:t>
            </a:r>
          </a:p>
        </p:txBody>
      </p:sp>
      <p:sp>
        <p:nvSpPr>
          <p:cNvPr id="12" name="TextBox 50"/>
          <p:cNvSpPr txBox="1">
            <a:spLocks noChangeArrowheads="1"/>
          </p:cNvSpPr>
          <p:nvPr/>
        </p:nvSpPr>
        <p:spPr bwMode="auto">
          <a:xfrm>
            <a:off x="179388" y="3868593"/>
            <a:ext cx="8785225" cy="280076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AutoNum type="arabicPeriod" startAt="4"/>
            </a:pPr>
            <a:r>
              <a:rPr lang="en-GB" altLang="en-US" sz="1600" u="sng" dirty="0">
                <a:latin typeface="Tw Cen MT Condensed" panose="020B0606020104020203" pitchFamily="34" charset="0"/>
              </a:rPr>
              <a:t>Skill related competition</a:t>
            </a:r>
          </a:p>
          <a:p>
            <a:pPr eaLnBrk="1" hangingPunct="1">
              <a:spcBef>
                <a:spcPct val="0"/>
              </a:spcBef>
              <a:buFontTx/>
              <a:buNone/>
            </a:pPr>
            <a:r>
              <a:rPr lang="en-GB" altLang="en-US" sz="1600" dirty="0">
                <a:latin typeface="Tw Cen MT Condensed" panose="020B0606020104020203" pitchFamily="34" charset="0"/>
              </a:rPr>
              <a:t>Place pitches next to one another.</a:t>
            </a:r>
          </a:p>
          <a:p>
            <a:pPr eaLnBrk="1" hangingPunct="1">
              <a:spcBef>
                <a:spcPct val="0"/>
              </a:spcBef>
              <a:buFontTx/>
              <a:buNone/>
            </a:pPr>
            <a:r>
              <a:rPr lang="en-GB" altLang="en-US" sz="1600" dirty="0">
                <a:latin typeface="Tw Cen MT Condensed" panose="020B0606020104020203" pitchFamily="34" charset="0"/>
              </a:rPr>
              <a:t>Ensure pupils play against players of</a:t>
            </a:r>
          </a:p>
          <a:p>
            <a:pPr eaLnBrk="1" hangingPunct="1">
              <a:spcBef>
                <a:spcPct val="0"/>
              </a:spcBef>
              <a:buFontTx/>
              <a:buNone/>
            </a:pPr>
            <a:r>
              <a:rPr lang="en-GB" altLang="en-US" sz="1600" dirty="0">
                <a:latin typeface="Tw Cen MT Condensed" panose="020B0606020104020203" pitchFamily="34" charset="0"/>
              </a:rPr>
              <a:t>a similar ability to ensure challenge is</a:t>
            </a:r>
          </a:p>
          <a:p>
            <a:pPr eaLnBrk="1" hangingPunct="1">
              <a:spcBef>
                <a:spcPct val="0"/>
              </a:spcBef>
              <a:buFontTx/>
              <a:buNone/>
            </a:pPr>
            <a:r>
              <a:rPr lang="en-GB" altLang="en-US" sz="1600" dirty="0">
                <a:latin typeface="Tw Cen MT Condensed" panose="020B0606020104020203" pitchFamily="34" charset="0"/>
              </a:rPr>
              <a:t>Appropriate. Reinforce good technique w/ specific praise.</a:t>
            </a:r>
          </a:p>
          <a:p>
            <a:pPr eaLnBrk="1" hangingPunct="1">
              <a:spcBef>
                <a:spcPct val="0"/>
              </a:spcBef>
              <a:buFontTx/>
              <a:buNone/>
            </a:pPr>
            <a:endParaRPr lang="en-GB" altLang="en-US" sz="1600" dirty="0">
              <a:latin typeface="Tw Cen MT Condensed" panose="020B0606020104020203" pitchFamily="34" charset="0"/>
            </a:endParaRPr>
          </a:p>
          <a:p>
            <a:pPr eaLnBrk="1" hangingPunct="1">
              <a:spcBef>
                <a:spcPct val="0"/>
              </a:spcBef>
              <a:buFontTx/>
              <a:buNone/>
            </a:pPr>
            <a:r>
              <a:rPr lang="en-GB" altLang="en-US" sz="1600" dirty="0">
                <a:latin typeface="Tw Cen MT Condensed" panose="020B0606020104020203" pitchFamily="34" charset="0"/>
              </a:rPr>
              <a:t>C – Is allowed anywhere but inside either circles</a:t>
            </a:r>
          </a:p>
          <a:p>
            <a:pPr eaLnBrk="1" hangingPunct="1">
              <a:spcBef>
                <a:spcPct val="0"/>
              </a:spcBef>
              <a:buFontTx/>
              <a:buNone/>
            </a:pPr>
            <a:r>
              <a:rPr lang="en-GB" altLang="en-US" sz="1600" dirty="0">
                <a:latin typeface="Tw Cen MT Condensed" panose="020B0606020104020203" pitchFamily="34" charset="0"/>
              </a:rPr>
              <a:t>GK &amp; GD – Allowed anywhere in the defensive 3rd </a:t>
            </a:r>
          </a:p>
          <a:p>
            <a:pPr eaLnBrk="1" hangingPunct="1">
              <a:spcBef>
                <a:spcPct val="0"/>
              </a:spcBef>
              <a:buFontTx/>
              <a:buNone/>
            </a:pPr>
            <a:r>
              <a:rPr lang="en-GB" altLang="en-US" sz="1600" dirty="0">
                <a:latin typeface="Tw Cen MT Condensed" panose="020B0606020104020203" pitchFamily="34" charset="0"/>
              </a:rPr>
              <a:t>&amp; the middle 3rd</a:t>
            </a:r>
          </a:p>
          <a:p>
            <a:pPr eaLnBrk="1" hangingPunct="1">
              <a:spcBef>
                <a:spcPct val="0"/>
              </a:spcBef>
              <a:buFontTx/>
              <a:buNone/>
            </a:pPr>
            <a:r>
              <a:rPr lang="en-GB" altLang="en-US" sz="1600" dirty="0">
                <a:latin typeface="Tw Cen MT Condensed" panose="020B0606020104020203" pitchFamily="34" charset="0"/>
              </a:rPr>
              <a:t>GA &amp; GS – Allowed anywhere inside the middle and</a:t>
            </a:r>
          </a:p>
          <a:p>
            <a:pPr eaLnBrk="1" hangingPunct="1">
              <a:spcBef>
                <a:spcPct val="0"/>
              </a:spcBef>
              <a:buFontTx/>
              <a:buNone/>
            </a:pPr>
            <a:r>
              <a:rPr lang="en-GB" altLang="en-US" sz="1600" dirty="0">
                <a:latin typeface="Tw Cen MT Condensed" panose="020B0606020104020203" pitchFamily="34" charset="0"/>
              </a:rPr>
              <a:t>attacking 3</a:t>
            </a:r>
            <a:r>
              <a:rPr lang="en-GB" altLang="en-US" sz="1600" baseline="30000" dirty="0">
                <a:latin typeface="Tw Cen MT Condensed" panose="020B0606020104020203" pitchFamily="34" charset="0"/>
              </a:rPr>
              <a:t>rd</a:t>
            </a:r>
            <a:r>
              <a:rPr lang="en-GB" altLang="en-US" sz="1600" dirty="0">
                <a:latin typeface="Tw Cen MT Condensed" panose="020B0606020104020203" pitchFamily="34" charset="0"/>
              </a:rPr>
              <a:t>’s. </a:t>
            </a:r>
          </a:p>
        </p:txBody>
      </p:sp>
      <p:sp>
        <p:nvSpPr>
          <p:cNvPr id="13" name="TextBox 69"/>
          <p:cNvSpPr txBox="1">
            <a:spLocks noChangeArrowheads="1"/>
          </p:cNvSpPr>
          <p:nvPr/>
        </p:nvSpPr>
        <p:spPr bwMode="auto">
          <a:xfrm>
            <a:off x="179388" y="2291388"/>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a:latin typeface="Tw Cen MT Condensed" panose="020B0606020104020203" pitchFamily="34" charset="0"/>
              </a:rPr>
              <a:t>2. Skill intro</a:t>
            </a:r>
          </a:p>
          <a:p>
            <a:pPr eaLnBrk="1" hangingPunct="1">
              <a:spcBef>
                <a:spcPct val="0"/>
              </a:spcBef>
              <a:buFontTx/>
              <a:buNone/>
            </a:pPr>
            <a:r>
              <a:rPr lang="en-GB" altLang="en-US" sz="1600">
                <a:latin typeface="Tw Cen MT Condensed" panose="020B0606020104020203" pitchFamily="34" charset="0"/>
              </a:rPr>
              <a:t>Footwork drill, whole of</a:t>
            </a:r>
          </a:p>
          <a:p>
            <a:pPr eaLnBrk="1" hangingPunct="1">
              <a:spcBef>
                <a:spcPct val="0"/>
              </a:spcBef>
              <a:buFontTx/>
              <a:buNone/>
            </a:pPr>
            <a:r>
              <a:rPr lang="en-GB" altLang="en-US" sz="1600">
                <a:latin typeface="Tw Cen MT Condensed" panose="020B0606020104020203" pitchFamily="34" charset="0"/>
              </a:rPr>
              <a:t>Class in grid. Pass the ball</a:t>
            </a:r>
          </a:p>
          <a:p>
            <a:pPr eaLnBrk="1" hangingPunct="1">
              <a:spcBef>
                <a:spcPct val="0"/>
              </a:spcBef>
              <a:buFontTx/>
              <a:buNone/>
            </a:pPr>
            <a:r>
              <a:rPr lang="en-GB" altLang="en-US" sz="1600">
                <a:latin typeface="Tw Cen MT Condensed" panose="020B0606020104020203" pitchFamily="34" charset="0"/>
              </a:rPr>
              <a:t>To one another.</a:t>
            </a:r>
          </a:p>
          <a:p>
            <a:pPr eaLnBrk="1" hangingPunct="1">
              <a:spcBef>
                <a:spcPct val="0"/>
              </a:spcBef>
              <a:buFontTx/>
              <a:buNone/>
            </a:pPr>
            <a:r>
              <a:rPr lang="en-GB" altLang="en-US" sz="1600" i="1">
                <a:latin typeface="Tw Cen MT Condensed" panose="020B0606020104020203" pitchFamily="34" charset="0"/>
              </a:rPr>
              <a:t>M/A 1 step</a:t>
            </a:r>
          </a:p>
          <a:p>
            <a:pPr eaLnBrk="1" hangingPunct="1">
              <a:spcBef>
                <a:spcPct val="0"/>
              </a:spcBef>
              <a:buFontTx/>
              <a:buNone/>
            </a:pPr>
            <a:r>
              <a:rPr lang="en-GB" altLang="en-US" sz="1600" i="1">
                <a:latin typeface="Tw Cen MT Condensed" panose="020B0606020104020203" pitchFamily="34" charset="0"/>
              </a:rPr>
              <a:t>L/A 2 steps holding ball</a:t>
            </a:r>
          </a:p>
        </p:txBody>
      </p:sp>
      <p:sp>
        <p:nvSpPr>
          <p:cNvPr id="14" name="TextBox 69"/>
          <p:cNvSpPr txBox="1">
            <a:spLocks noChangeArrowheads="1"/>
          </p:cNvSpPr>
          <p:nvPr/>
        </p:nvSpPr>
        <p:spPr bwMode="auto">
          <a:xfrm>
            <a:off x="4643438" y="2291388"/>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a:latin typeface="Tw Cen MT Condensed" panose="020B0606020104020203" pitchFamily="34" charset="0"/>
              </a:rPr>
              <a:t>3. Skill progression – The cross over:</a:t>
            </a:r>
          </a:p>
          <a:p>
            <a:pPr eaLnBrk="1" hangingPunct="1">
              <a:spcBef>
                <a:spcPct val="0"/>
              </a:spcBef>
              <a:buFontTx/>
              <a:buNone/>
            </a:pPr>
            <a:r>
              <a:rPr lang="en-GB" altLang="en-US" sz="1600">
                <a:latin typeface="Tw Cen MT Condensed" panose="020B0606020104020203" pitchFamily="34" charset="0"/>
              </a:rPr>
              <a:t>Groups must pass to</a:t>
            </a:r>
          </a:p>
          <a:p>
            <a:pPr eaLnBrk="1" hangingPunct="1">
              <a:spcBef>
                <a:spcPct val="0"/>
              </a:spcBef>
              <a:buFontTx/>
              <a:buNone/>
            </a:pPr>
            <a:r>
              <a:rPr lang="en-GB" altLang="en-US" sz="1600">
                <a:latin typeface="Tw Cen MT Condensed" panose="020B0606020104020203" pitchFamily="34" charset="0"/>
              </a:rPr>
              <a:t>each other moving their</a:t>
            </a:r>
          </a:p>
          <a:p>
            <a:pPr eaLnBrk="1" hangingPunct="1">
              <a:spcBef>
                <a:spcPct val="0"/>
              </a:spcBef>
              <a:buFontTx/>
              <a:buNone/>
            </a:pPr>
            <a:r>
              <a:rPr lang="en-GB" altLang="en-US" sz="1600">
                <a:latin typeface="Tw Cen MT Condensed" panose="020B0606020104020203" pitchFamily="34" charset="0"/>
              </a:rPr>
              <a:t>Group from one grid to another</a:t>
            </a:r>
          </a:p>
          <a:p>
            <a:pPr eaLnBrk="1" hangingPunct="1">
              <a:spcBef>
                <a:spcPct val="0"/>
              </a:spcBef>
              <a:buFontTx/>
              <a:buNone/>
            </a:pPr>
            <a:r>
              <a:rPr lang="en-GB" altLang="en-US" sz="1600" i="1">
                <a:latin typeface="Tw Cen MT Condensed" panose="020B0606020104020203" pitchFamily="34" charset="0"/>
              </a:rPr>
              <a:t>M/A 1 Step</a:t>
            </a:r>
            <a:endParaRPr lang="en-GB" altLang="en-US" sz="1600" u="sng">
              <a:latin typeface="Tw Cen MT Condensed" panose="020B0606020104020203" pitchFamily="34" charset="0"/>
            </a:endParaRPr>
          </a:p>
          <a:p>
            <a:pPr eaLnBrk="1" hangingPunct="1">
              <a:spcBef>
                <a:spcPct val="0"/>
              </a:spcBef>
              <a:buFontTx/>
              <a:buNone/>
            </a:pPr>
            <a:r>
              <a:rPr lang="en-GB" altLang="en-US" sz="1600" i="1">
                <a:latin typeface="Tw Cen MT Condensed" panose="020B0606020104020203" pitchFamily="34" charset="0"/>
              </a:rPr>
              <a:t>L/A 2 Steps holding the ball</a:t>
            </a:r>
          </a:p>
        </p:txBody>
      </p:sp>
      <p:pic>
        <p:nvPicPr>
          <p:cNvPr id="15" name="Picture 71"/>
          <p:cNvPicPr>
            <a:picLocks noChangeAspect="1" noChangeArrowheads="1"/>
          </p:cNvPicPr>
          <p:nvPr/>
        </p:nvPicPr>
        <p:blipFill>
          <a:blip r:embed="rId4" cstate="print">
            <a:extLst>
              <a:ext uri="{28A0092B-C50C-407E-A947-70E740481C1C}">
                <a14:useLocalDpi xmlns:a14="http://schemas.microsoft.com/office/drawing/2010/main" val="0"/>
              </a:ext>
            </a:extLst>
          </a:blip>
          <a:srcRect l="15768" t="45891" r="62094" b="11781"/>
          <a:stretch>
            <a:fillRect/>
          </a:stretch>
        </p:blipFill>
        <p:spPr bwMode="auto">
          <a:xfrm>
            <a:off x="3132138" y="995145"/>
            <a:ext cx="115252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l="35693" t="39984" r="31100" b="28516"/>
          <a:stretch>
            <a:fillRect/>
          </a:stretch>
        </p:blipFill>
        <p:spPr bwMode="auto">
          <a:xfrm>
            <a:off x="4427538" y="3933056"/>
            <a:ext cx="4322762"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Oval 16"/>
          <p:cNvSpPr/>
          <p:nvPr/>
        </p:nvSpPr>
        <p:spPr>
          <a:xfrm>
            <a:off x="5219700" y="4509319"/>
            <a:ext cx="504825" cy="504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8" name="TextBox 6"/>
          <p:cNvSpPr txBox="1">
            <a:spLocks noChangeArrowheads="1"/>
          </p:cNvSpPr>
          <p:nvPr/>
        </p:nvSpPr>
        <p:spPr bwMode="auto">
          <a:xfrm>
            <a:off x="5148263" y="4580756"/>
            <a:ext cx="5540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600">
                <a:latin typeface="Tw Cen MT Condensed" panose="020B0606020104020203" pitchFamily="34" charset="0"/>
              </a:rPr>
              <a:t>GK</a:t>
            </a:r>
          </a:p>
        </p:txBody>
      </p:sp>
      <p:sp>
        <p:nvSpPr>
          <p:cNvPr id="19" name="Oval 18"/>
          <p:cNvSpPr/>
          <p:nvPr/>
        </p:nvSpPr>
        <p:spPr>
          <a:xfrm>
            <a:off x="5146675" y="5372919"/>
            <a:ext cx="504825" cy="4333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0" name="TextBox 8"/>
          <p:cNvSpPr txBox="1">
            <a:spLocks noChangeArrowheads="1"/>
          </p:cNvSpPr>
          <p:nvPr/>
        </p:nvSpPr>
        <p:spPr bwMode="auto">
          <a:xfrm>
            <a:off x="5097463" y="5444356"/>
            <a:ext cx="5540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600">
                <a:latin typeface="Tw Cen MT Condensed" panose="020B0606020104020203" pitchFamily="34" charset="0"/>
              </a:rPr>
              <a:t>GD</a:t>
            </a:r>
          </a:p>
        </p:txBody>
      </p:sp>
      <p:sp>
        <p:nvSpPr>
          <p:cNvPr id="21" name="Oval 20"/>
          <p:cNvSpPr/>
          <p:nvPr/>
        </p:nvSpPr>
        <p:spPr>
          <a:xfrm>
            <a:off x="6062663" y="4941119"/>
            <a:ext cx="503237"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2" name="TextBox 10"/>
          <p:cNvSpPr txBox="1">
            <a:spLocks noChangeArrowheads="1"/>
          </p:cNvSpPr>
          <p:nvPr/>
        </p:nvSpPr>
        <p:spPr bwMode="auto">
          <a:xfrm>
            <a:off x="6011863" y="5014144"/>
            <a:ext cx="5540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600">
                <a:latin typeface="Tw Cen MT Condensed" panose="020B0606020104020203" pitchFamily="34" charset="0"/>
              </a:rPr>
              <a:t>C</a:t>
            </a:r>
          </a:p>
        </p:txBody>
      </p:sp>
      <p:sp>
        <p:nvSpPr>
          <p:cNvPr id="23" name="Oval 22"/>
          <p:cNvSpPr/>
          <p:nvPr/>
        </p:nvSpPr>
        <p:spPr>
          <a:xfrm>
            <a:off x="7070725" y="4437881"/>
            <a:ext cx="503238" cy="5032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4" name="TextBox 12"/>
          <p:cNvSpPr txBox="1">
            <a:spLocks noChangeArrowheads="1"/>
          </p:cNvSpPr>
          <p:nvPr/>
        </p:nvSpPr>
        <p:spPr bwMode="auto">
          <a:xfrm>
            <a:off x="7019925" y="4509319"/>
            <a:ext cx="5540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600">
                <a:latin typeface="Tw Cen MT Condensed" panose="020B0606020104020203" pitchFamily="34" charset="0"/>
              </a:rPr>
              <a:t>GA</a:t>
            </a:r>
          </a:p>
        </p:txBody>
      </p:sp>
      <p:sp>
        <p:nvSpPr>
          <p:cNvPr id="25" name="Oval 24"/>
          <p:cNvSpPr/>
          <p:nvPr/>
        </p:nvSpPr>
        <p:spPr>
          <a:xfrm>
            <a:off x="7019925" y="5372919"/>
            <a:ext cx="504825" cy="4333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6" name="TextBox 14"/>
          <p:cNvSpPr txBox="1">
            <a:spLocks noChangeArrowheads="1"/>
          </p:cNvSpPr>
          <p:nvPr/>
        </p:nvSpPr>
        <p:spPr bwMode="auto">
          <a:xfrm>
            <a:off x="6875463" y="5372919"/>
            <a:ext cx="7921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600">
                <a:latin typeface="Tw Cen MT Condensed" panose="020B0606020104020203" pitchFamily="34" charset="0"/>
              </a:rPr>
              <a:t>GS</a:t>
            </a:r>
          </a:p>
        </p:txBody>
      </p:sp>
      <p:pic>
        <p:nvPicPr>
          <p:cNvPr id="27" name="Picture 22"/>
          <p:cNvPicPr>
            <a:picLocks noChangeAspect="1" noChangeArrowheads="1"/>
          </p:cNvPicPr>
          <p:nvPr/>
        </p:nvPicPr>
        <p:blipFill>
          <a:blip r:embed="rId6" cstate="print">
            <a:extLst>
              <a:ext uri="{28A0092B-C50C-407E-A947-70E740481C1C}">
                <a14:useLocalDpi xmlns:a14="http://schemas.microsoft.com/office/drawing/2010/main" val="0"/>
              </a:ext>
            </a:extLst>
          </a:blip>
          <a:srcRect l="39108" t="22360" r="21516" b="10442"/>
          <a:stretch>
            <a:fillRect/>
          </a:stretch>
        </p:blipFill>
        <p:spPr bwMode="auto">
          <a:xfrm>
            <a:off x="7667625" y="995145"/>
            <a:ext cx="115252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Frame 27"/>
          <p:cNvSpPr/>
          <p:nvPr/>
        </p:nvSpPr>
        <p:spPr>
          <a:xfrm>
            <a:off x="2268538" y="2362825"/>
            <a:ext cx="2087562" cy="1223963"/>
          </a:xfrm>
          <a:prstGeom prst="frame">
            <a:avLst>
              <a:gd name="adj1" fmla="val 6123"/>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solidFill>
                <a:schemeClr val="tx1"/>
              </a:solidFill>
              <a:latin typeface="Tw Cen MT Condensed" panose="020B0606020104020203" pitchFamily="34" charset="0"/>
            </a:endParaRPr>
          </a:p>
        </p:txBody>
      </p:sp>
      <p:sp>
        <p:nvSpPr>
          <p:cNvPr id="29" name="Multiply 28"/>
          <p:cNvSpPr/>
          <p:nvPr/>
        </p:nvSpPr>
        <p:spPr>
          <a:xfrm>
            <a:off x="2411413" y="2507288"/>
            <a:ext cx="215900" cy="215900"/>
          </a:xfrm>
          <a:prstGeom prst="mathMultiply">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30" name="Multiply 29"/>
          <p:cNvSpPr/>
          <p:nvPr/>
        </p:nvSpPr>
        <p:spPr>
          <a:xfrm>
            <a:off x="2987675" y="3154988"/>
            <a:ext cx="215900" cy="215900"/>
          </a:xfrm>
          <a:prstGeom prst="mathMultiply">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31" name="Multiply 30"/>
          <p:cNvSpPr/>
          <p:nvPr/>
        </p:nvSpPr>
        <p:spPr>
          <a:xfrm>
            <a:off x="3203575" y="2578725"/>
            <a:ext cx="215900" cy="215900"/>
          </a:xfrm>
          <a:prstGeom prst="mathMultiply">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32" name="Multiply 31"/>
          <p:cNvSpPr/>
          <p:nvPr/>
        </p:nvSpPr>
        <p:spPr>
          <a:xfrm>
            <a:off x="2555875" y="3154988"/>
            <a:ext cx="215900" cy="215900"/>
          </a:xfrm>
          <a:prstGeom prst="mathMultiply">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33" name="Multiply 32"/>
          <p:cNvSpPr/>
          <p:nvPr/>
        </p:nvSpPr>
        <p:spPr>
          <a:xfrm>
            <a:off x="3203575" y="2939088"/>
            <a:ext cx="215900" cy="215900"/>
          </a:xfrm>
          <a:prstGeom prst="mathMultiply">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34" name="Multiply 33"/>
          <p:cNvSpPr/>
          <p:nvPr/>
        </p:nvSpPr>
        <p:spPr>
          <a:xfrm>
            <a:off x="3708400" y="2867650"/>
            <a:ext cx="215900" cy="215900"/>
          </a:xfrm>
          <a:prstGeom prst="mathMultiply">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35" name="Multiply 34"/>
          <p:cNvSpPr/>
          <p:nvPr/>
        </p:nvSpPr>
        <p:spPr>
          <a:xfrm>
            <a:off x="3779838" y="2507288"/>
            <a:ext cx="215900" cy="215900"/>
          </a:xfrm>
          <a:prstGeom prst="mathMultiply">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36" name="Multiply 35"/>
          <p:cNvSpPr/>
          <p:nvPr/>
        </p:nvSpPr>
        <p:spPr>
          <a:xfrm>
            <a:off x="3779838" y="3228013"/>
            <a:ext cx="215900" cy="215900"/>
          </a:xfrm>
          <a:prstGeom prst="mathMultiply">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37" name="Multiply 36"/>
          <p:cNvSpPr/>
          <p:nvPr/>
        </p:nvSpPr>
        <p:spPr>
          <a:xfrm>
            <a:off x="2700338" y="2867650"/>
            <a:ext cx="215900" cy="215900"/>
          </a:xfrm>
          <a:prstGeom prst="mathMultiply">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38" name="Up Arrow 37"/>
          <p:cNvSpPr/>
          <p:nvPr/>
        </p:nvSpPr>
        <p:spPr>
          <a:xfrm rot="20869076">
            <a:off x="2520950" y="2732713"/>
            <a:ext cx="122238" cy="369887"/>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39" name="Up Arrow 38"/>
          <p:cNvSpPr/>
          <p:nvPr/>
        </p:nvSpPr>
        <p:spPr>
          <a:xfrm rot="5945447">
            <a:off x="3418681" y="3060532"/>
            <a:ext cx="117475" cy="534988"/>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40" name="Frame 39"/>
          <p:cNvSpPr/>
          <p:nvPr/>
        </p:nvSpPr>
        <p:spPr>
          <a:xfrm rot="5400000">
            <a:off x="6804025" y="2794625"/>
            <a:ext cx="1008063" cy="576263"/>
          </a:xfrm>
          <a:prstGeom prst="frame">
            <a:avLst>
              <a:gd name="adj1" fmla="val 6123"/>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solidFill>
                <a:schemeClr val="tx1"/>
              </a:solidFill>
              <a:latin typeface="Tw Cen MT Condensed" panose="020B0606020104020203" pitchFamily="34" charset="0"/>
            </a:endParaRPr>
          </a:p>
        </p:txBody>
      </p:sp>
      <p:sp>
        <p:nvSpPr>
          <p:cNvPr id="41" name="Frame 40"/>
          <p:cNvSpPr/>
          <p:nvPr/>
        </p:nvSpPr>
        <p:spPr>
          <a:xfrm rot="5400000">
            <a:off x="7380287" y="2794626"/>
            <a:ext cx="1008063" cy="576262"/>
          </a:xfrm>
          <a:prstGeom prst="frame">
            <a:avLst>
              <a:gd name="adj1" fmla="val 6123"/>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solidFill>
                <a:schemeClr val="tx1"/>
              </a:solidFill>
              <a:latin typeface="Tw Cen MT Condensed" panose="020B0606020104020203" pitchFamily="34" charset="0"/>
            </a:endParaRPr>
          </a:p>
        </p:txBody>
      </p:sp>
      <p:sp>
        <p:nvSpPr>
          <p:cNvPr id="42" name="Frame 41"/>
          <p:cNvSpPr/>
          <p:nvPr/>
        </p:nvSpPr>
        <p:spPr>
          <a:xfrm rot="5400000">
            <a:off x="7956550" y="2794625"/>
            <a:ext cx="1008063" cy="576263"/>
          </a:xfrm>
          <a:prstGeom prst="frame">
            <a:avLst>
              <a:gd name="adj1" fmla="val 6123"/>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solidFill>
                <a:schemeClr val="tx1"/>
              </a:solidFill>
              <a:latin typeface="Tw Cen MT Condensed" panose="020B0606020104020203" pitchFamily="34" charset="0"/>
            </a:endParaRPr>
          </a:p>
        </p:txBody>
      </p:sp>
      <p:sp>
        <p:nvSpPr>
          <p:cNvPr id="43" name="Multiply 42"/>
          <p:cNvSpPr/>
          <p:nvPr/>
        </p:nvSpPr>
        <p:spPr>
          <a:xfrm>
            <a:off x="7092950" y="3083550"/>
            <a:ext cx="142875" cy="144463"/>
          </a:xfrm>
          <a:prstGeom prst="mathMultiply">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44" name="Multiply 43"/>
          <p:cNvSpPr/>
          <p:nvPr/>
        </p:nvSpPr>
        <p:spPr>
          <a:xfrm>
            <a:off x="7245350" y="3235950"/>
            <a:ext cx="142875" cy="144463"/>
          </a:xfrm>
          <a:prstGeom prst="mathMultiply">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45" name="Multiply 44"/>
          <p:cNvSpPr/>
          <p:nvPr/>
        </p:nvSpPr>
        <p:spPr>
          <a:xfrm>
            <a:off x="7397750" y="3388350"/>
            <a:ext cx="142875" cy="144463"/>
          </a:xfrm>
          <a:prstGeom prst="mathMultiply">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46" name="Multiply 45"/>
          <p:cNvSpPr/>
          <p:nvPr/>
        </p:nvSpPr>
        <p:spPr>
          <a:xfrm>
            <a:off x="7380288" y="3010525"/>
            <a:ext cx="144462" cy="144463"/>
          </a:xfrm>
          <a:prstGeom prst="mathMultiply">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47" name="Multiply 46"/>
          <p:cNvSpPr/>
          <p:nvPr/>
        </p:nvSpPr>
        <p:spPr>
          <a:xfrm>
            <a:off x="7812088" y="3299450"/>
            <a:ext cx="144462" cy="144463"/>
          </a:xfrm>
          <a:prstGeom prst="mathMultiply">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48" name="Multiply 47"/>
          <p:cNvSpPr/>
          <p:nvPr/>
        </p:nvSpPr>
        <p:spPr>
          <a:xfrm>
            <a:off x="7740650" y="2794625"/>
            <a:ext cx="144463" cy="144463"/>
          </a:xfrm>
          <a:prstGeom prst="mathMultiply">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49" name="Up Arrow 48"/>
          <p:cNvSpPr/>
          <p:nvPr/>
        </p:nvSpPr>
        <p:spPr>
          <a:xfrm rot="5945447">
            <a:off x="7600157" y="3181181"/>
            <a:ext cx="63500" cy="354013"/>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50" name="Multiply 49"/>
          <p:cNvSpPr/>
          <p:nvPr/>
        </p:nvSpPr>
        <p:spPr>
          <a:xfrm>
            <a:off x="8532813" y="2947025"/>
            <a:ext cx="142875" cy="14446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51" name="Multiply 50"/>
          <p:cNvSpPr/>
          <p:nvPr/>
        </p:nvSpPr>
        <p:spPr>
          <a:xfrm>
            <a:off x="8316913" y="2723188"/>
            <a:ext cx="142875" cy="144462"/>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52" name="Multiply 51"/>
          <p:cNvSpPr/>
          <p:nvPr/>
        </p:nvSpPr>
        <p:spPr>
          <a:xfrm>
            <a:off x="8316913" y="3370888"/>
            <a:ext cx="142875" cy="144462"/>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53" name="Multiply 52"/>
          <p:cNvSpPr/>
          <p:nvPr/>
        </p:nvSpPr>
        <p:spPr>
          <a:xfrm>
            <a:off x="8388350" y="3099425"/>
            <a:ext cx="144463" cy="14446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54" name="Multiply 53"/>
          <p:cNvSpPr/>
          <p:nvPr/>
        </p:nvSpPr>
        <p:spPr>
          <a:xfrm>
            <a:off x="7956550" y="3010525"/>
            <a:ext cx="144463" cy="14446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55" name="Left Arrow 54"/>
          <p:cNvSpPr/>
          <p:nvPr/>
        </p:nvSpPr>
        <p:spPr>
          <a:xfrm rot="21075804">
            <a:off x="8101013" y="3043863"/>
            <a:ext cx="430212" cy="47625"/>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56" name="TextBox 55"/>
          <p:cNvSpPr txBox="1"/>
          <p:nvPr/>
        </p:nvSpPr>
        <p:spPr>
          <a:xfrm>
            <a:off x="4572000" y="6157144"/>
            <a:ext cx="1079500" cy="338554"/>
          </a:xfrm>
          <a:prstGeom prst="rect">
            <a:avLst/>
          </a:prstGeom>
          <a:noFill/>
        </p:spPr>
        <p:txBody>
          <a:bodyPr>
            <a:spAutoFit/>
          </a:bodyPr>
          <a:lstStyle/>
          <a:p>
            <a:pPr algn="ctr">
              <a:defRPr/>
            </a:pPr>
            <a:r>
              <a:rPr lang="en-GB" sz="1600" dirty="0">
                <a:latin typeface="Tw Cen MT Condensed" panose="020B0606020104020203" pitchFamily="34" charset="0"/>
              </a:rPr>
              <a:t>Defensive 3</a:t>
            </a:r>
            <a:r>
              <a:rPr lang="en-GB" sz="1600" baseline="30000" dirty="0">
                <a:latin typeface="Tw Cen MT Condensed" panose="020B0606020104020203" pitchFamily="34" charset="0"/>
              </a:rPr>
              <a:t>rd</a:t>
            </a:r>
            <a:r>
              <a:rPr lang="en-GB" sz="1600" dirty="0">
                <a:latin typeface="Tw Cen MT Condensed" panose="020B0606020104020203" pitchFamily="34" charset="0"/>
              </a:rPr>
              <a:t>.</a:t>
            </a:r>
          </a:p>
        </p:txBody>
      </p:sp>
      <p:sp>
        <p:nvSpPr>
          <p:cNvPr id="57" name="TextBox 56"/>
          <p:cNvSpPr txBox="1"/>
          <p:nvPr/>
        </p:nvSpPr>
        <p:spPr>
          <a:xfrm>
            <a:off x="5867400" y="6165081"/>
            <a:ext cx="792163" cy="584775"/>
          </a:xfrm>
          <a:prstGeom prst="rect">
            <a:avLst/>
          </a:prstGeom>
          <a:noFill/>
        </p:spPr>
        <p:txBody>
          <a:bodyPr>
            <a:spAutoFit/>
          </a:bodyPr>
          <a:lstStyle/>
          <a:p>
            <a:pPr algn="ctr">
              <a:defRPr/>
            </a:pPr>
            <a:r>
              <a:rPr lang="en-GB" sz="1600" dirty="0">
                <a:latin typeface="Tw Cen MT Condensed" panose="020B0606020104020203" pitchFamily="34" charset="0"/>
              </a:rPr>
              <a:t>Middle  3</a:t>
            </a:r>
            <a:r>
              <a:rPr lang="en-GB" sz="1600" baseline="30000" dirty="0">
                <a:latin typeface="Tw Cen MT Condensed" panose="020B0606020104020203" pitchFamily="34" charset="0"/>
              </a:rPr>
              <a:t>rd</a:t>
            </a:r>
            <a:r>
              <a:rPr lang="en-GB" sz="1600" dirty="0">
                <a:latin typeface="Tw Cen MT Condensed" panose="020B0606020104020203" pitchFamily="34" charset="0"/>
              </a:rPr>
              <a:t>.</a:t>
            </a:r>
          </a:p>
        </p:txBody>
      </p:sp>
      <p:sp>
        <p:nvSpPr>
          <p:cNvPr id="58" name="TextBox 57"/>
          <p:cNvSpPr txBox="1"/>
          <p:nvPr/>
        </p:nvSpPr>
        <p:spPr>
          <a:xfrm>
            <a:off x="7019925" y="6130156"/>
            <a:ext cx="1081088" cy="584775"/>
          </a:xfrm>
          <a:prstGeom prst="rect">
            <a:avLst/>
          </a:prstGeom>
          <a:noFill/>
        </p:spPr>
        <p:txBody>
          <a:bodyPr>
            <a:spAutoFit/>
          </a:bodyPr>
          <a:lstStyle/>
          <a:p>
            <a:pPr algn="ctr">
              <a:defRPr/>
            </a:pPr>
            <a:r>
              <a:rPr lang="en-GB" sz="1600" dirty="0">
                <a:latin typeface="Tw Cen MT Condensed" panose="020B0606020104020203" pitchFamily="34" charset="0"/>
              </a:rPr>
              <a:t>Attacking</a:t>
            </a:r>
          </a:p>
          <a:p>
            <a:pPr algn="ctr">
              <a:defRPr/>
            </a:pPr>
            <a:r>
              <a:rPr lang="en-GB" sz="1600" dirty="0">
                <a:latin typeface="Tw Cen MT Condensed" panose="020B0606020104020203" pitchFamily="34" charset="0"/>
              </a:rPr>
              <a:t>3</a:t>
            </a:r>
            <a:r>
              <a:rPr lang="en-GB" sz="1600" baseline="30000" dirty="0">
                <a:latin typeface="Tw Cen MT Condensed" panose="020B0606020104020203" pitchFamily="34" charset="0"/>
              </a:rPr>
              <a:t>rd</a:t>
            </a:r>
            <a:r>
              <a:rPr lang="en-GB" sz="1600" dirty="0">
                <a:latin typeface="Tw Cen MT Condensed" panose="020B0606020104020203" pitchFamily="34" charset="0"/>
              </a:rPr>
              <a:t>.</a:t>
            </a:r>
          </a:p>
        </p:txBody>
      </p:sp>
      <p:sp>
        <p:nvSpPr>
          <p:cNvPr id="59" name="Left-Right Arrow 58"/>
          <p:cNvSpPr/>
          <p:nvPr/>
        </p:nvSpPr>
        <p:spPr>
          <a:xfrm>
            <a:off x="4572000" y="5949181"/>
            <a:ext cx="1079500" cy="215900"/>
          </a:xfrm>
          <a:prstGeom prst="leftRightArrow">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60" name="Left-Right Arrow 59"/>
          <p:cNvSpPr/>
          <p:nvPr/>
        </p:nvSpPr>
        <p:spPr>
          <a:xfrm>
            <a:off x="5795963" y="5949181"/>
            <a:ext cx="1008062" cy="215900"/>
          </a:xfrm>
          <a:prstGeom prst="leftRightArrow">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61" name="Left-Right Arrow 60"/>
          <p:cNvSpPr/>
          <p:nvPr/>
        </p:nvSpPr>
        <p:spPr>
          <a:xfrm>
            <a:off x="6948488" y="5949181"/>
            <a:ext cx="1079500" cy="215900"/>
          </a:xfrm>
          <a:prstGeom prst="leftRightArrow">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62" name="Flowchart: Delay 61"/>
          <p:cNvSpPr/>
          <p:nvPr/>
        </p:nvSpPr>
        <p:spPr>
          <a:xfrm>
            <a:off x="4572000" y="4653781"/>
            <a:ext cx="504825" cy="1079500"/>
          </a:xfrm>
          <a:prstGeom prst="flowChartDelay">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chemeClr val="tx1"/>
                </a:solidFill>
                <a:latin typeface="Tw Cen MT Condensed" panose="020B0606020104020203" pitchFamily="34" charset="0"/>
              </a:rPr>
              <a:t>The circle</a:t>
            </a:r>
          </a:p>
        </p:txBody>
      </p:sp>
    </p:spTree>
    <p:extLst>
      <p:ext uri="{BB962C8B-B14F-4D97-AF65-F5344CB8AC3E}">
        <p14:creationId xmlns:p14="http://schemas.microsoft.com/office/powerpoint/2010/main" val="2644295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331640" y="7542"/>
            <a:ext cx="6481763" cy="793849"/>
          </a:xfrm>
          <a:prstGeom prst="rect">
            <a:avLst/>
          </a:prstGeom>
          <a:solidFill>
            <a:srgbClr val="00B050"/>
          </a:solidFill>
          <a:ln w="9525">
            <a:solidFill>
              <a:schemeClr val="tx1"/>
            </a:solidFill>
            <a:miter lim="800000"/>
            <a:headEnd/>
            <a:tailEnd/>
          </a:ln>
        </p:spPr>
        <p:txBody>
          <a:bodyPr anchor="ctr">
            <a:normAutofit lnSpcReduction="10000"/>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High 5 Netball</a:t>
            </a:r>
          </a:p>
          <a:p>
            <a:pPr algn="ctr" fontAlgn="auto">
              <a:spcBef>
                <a:spcPts val="0"/>
              </a:spcBef>
              <a:spcAft>
                <a:spcPts val="0"/>
              </a:spcAft>
              <a:defRPr/>
            </a:pPr>
            <a:r>
              <a:rPr lang="en-GB" sz="2400" dirty="0">
                <a:latin typeface="Tw Cen MT Condensed Extra Bold" panose="020B0803020202020204" pitchFamily="34" charset="0"/>
                <a:ea typeface="+mj-ea"/>
                <a:cs typeface="+mj-cs"/>
              </a:rPr>
              <a:t> Year 3- Lesson 2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69330" y="-27384"/>
            <a:ext cx="1190302" cy="784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6" descr="Image result for field hockey cartoon png"/>
          <p:cNvSpPr>
            <a:spLocks noChangeAspect="1" noChangeArrowheads="1"/>
          </p:cNvSpPr>
          <p:nvPr/>
        </p:nvSpPr>
        <p:spPr bwMode="auto">
          <a:xfrm>
            <a:off x="307975" y="-2738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4" descr="Image result for netball cartoon clipart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7856" y="10338"/>
            <a:ext cx="632661" cy="7971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netball cartoon clipart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7909" y="4238"/>
            <a:ext cx="632661" cy="7971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918202" y="-27384"/>
            <a:ext cx="1190302" cy="784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ubtitle 2"/>
          <p:cNvSpPr txBox="1">
            <a:spLocks/>
          </p:cNvSpPr>
          <p:nvPr/>
        </p:nvSpPr>
        <p:spPr bwMode="auto">
          <a:xfrm>
            <a:off x="179388" y="836315"/>
            <a:ext cx="3313112" cy="1152525"/>
          </a:xfrm>
          <a:prstGeom prst="rect">
            <a:avLst/>
          </a:prstGeom>
          <a:solidFill>
            <a:schemeClr val="tx2">
              <a:lumMod val="40000"/>
              <a:lumOff val="60000"/>
            </a:schemeClr>
          </a:solidFill>
          <a:ln w="9525">
            <a:solidFill>
              <a:schemeClr val="tx1"/>
            </a:solidFill>
            <a:miter lim="800000"/>
            <a:headEnd/>
            <a:tailEnd/>
          </a:ln>
        </p:spPr>
        <p:txBody>
          <a:bodyPr anchor="t">
            <a:noAutofit/>
          </a:bodyPr>
          <a:lstStyle/>
          <a:p>
            <a:pPr marL="342900" indent="-342900" fontAlgn="auto">
              <a:spcBef>
                <a:spcPct val="20000"/>
              </a:spcBef>
              <a:spcAft>
                <a:spcPts val="0"/>
              </a:spcAft>
              <a:buFont typeface="Arial" pitchFamily="34" charset="0"/>
              <a:buNone/>
              <a:defRPr/>
            </a:pPr>
            <a:r>
              <a:rPr lang="en-GB" sz="1400" b="1" u="sng" dirty="0">
                <a:latin typeface="Tw Cen MT Condensed" panose="020B0606020104020203" pitchFamily="34" charset="0"/>
              </a:rPr>
              <a:t>Learning Objectives: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L.O 1 –  Develop pupils ability to show the correct footwork for Netball</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L.O 2 –  Develop pupils ability to throw &amp;  catch effectively</a:t>
            </a:r>
          </a:p>
        </p:txBody>
      </p:sp>
      <p:sp>
        <p:nvSpPr>
          <p:cNvPr id="11" name="TextBox 5"/>
          <p:cNvSpPr txBox="1">
            <a:spLocks noChangeArrowheads="1"/>
          </p:cNvSpPr>
          <p:nvPr/>
        </p:nvSpPr>
        <p:spPr bwMode="auto">
          <a:xfrm>
            <a:off x="179388" y="3557910"/>
            <a:ext cx="8785225" cy="3293209"/>
          </a:xfrm>
          <a:prstGeom prst="rect">
            <a:avLst/>
          </a:prstGeom>
          <a:noFill/>
          <a:ln w="9525">
            <a:solidFill>
              <a:schemeClr val="tx1"/>
            </a:solidFill>
            <a:miter lim="800000"/>
            <a:headEnd/>
            <a:tailEnd/>
          </a:ln>
        </p:spPr>
        <p:txBody>
          <a:bodyPr>
            <a:spAutoFit/>
          </a:bodyPr>
          <a:lstStyle/>
          <a:p>
            <a:pPr fontAlgn="auto">
              <a:spcBef>
                <a:spcPts val="0"/>
              </a:spcBef>
              <a:spcAft>
                <a:spcPts val="0"/>
              </a:spcAft>
              <a:defRPr/>
            </a:pPr>
            <a:r>
              <a:rPr lang="en-GB" sz="1600" b="1" u="sng" dirty="0">
                <a:latin typeface="Tw Cen MT Condensed" panose="020B0606020104020203" pitchFamily="34" charset="0"/>
              </a:rPr>
              <a:t>Lesson Plan:</a:t>
            </a:r>
          </a:p>
          <a:p>
            <a:pPr fontAlgn="auto">
              <a:spcBef>
                <a:spcPts val="0"/>
              </a:spcBef>
              <a:spcAft>
                <a:spcPts val="0"/>
              </a:spcAft>
              <a:defRPr/>
            </a:pPr>
            <a:r>
              <a:rPr lang="en-GB" sz="1600" u="sng" dirty="0">
                <a:latin typeface="Tw Cen MT Condensed" panose="020B0606020104020203" pitchFamily="34" charset="0"/>
              </a:rPr>
              <a:t>1. Warm-up - Command Response: </a:t>
            </a:r>
            <a:r>
              <a:rPr lang="en-GB" sz="1600" dirty="0">
                <a:latin typeface="Tw Cen MT Condensed" panose="020B0606020104020203" pitchFamily="34" charset="0"/>
              </a:rPr>
              <a:t>Pupils move into spaces jogging constantly, upon commands all pupils must perform action (Touch, 3 Steps, Jump, Hop, Robot arms, Wave.) STRETCH then repeat 1</a:t>
            </a:r>
            <a:r>
              <a:rPr lang="en-GB" sz="1600" baseline="30000" dirty="0">
                <a:latin typeface="Tw Cen MT Condensed" panose="020B0606020104020203" pitchFamily="34" charset="0"/>
              </a:rPr>
              <a:t>st</a:t>
            </a:r>
            <a:r>
              <a:rPr lang="en-GB" sz="1600" dirty="0">
                <a:latin typeface="Tw Cen MT Condensed" panose="020B0606020104020203" pitchFamily="34" charset="0"/>
              </a:rPr>
              <a:t> phase of Warm-up.</a:t>
            </a:r>
            <a:endParaRPr lang="en-GB" sz="1600" u="sng" dirty="0">
              <a:latin typeface="Tw Cen MT Condensed" panose="020B0606020104020203" pitchFamily="34" charset="0"/>
            </a:endParaRPr>
          </a:p>
          <a:p>
            <a:pPr fontAlgn="auto">
              <a:spcBef>
                <a:spcPts val="0"/>
              </a:spcBef>
              <a:spcAft>
                <a:spcPts val="0"/>
              </a:spcAft>
              <a:defRPr/>
            </a:pPr>
            <a:r>
              <a:rPr lang="en-GB" sz="1600" u="sng" dirty="0">
                <a:latin typeface="Tw Cen MT Condensed" panose="020B0606020104020203" pitchFamily="34" charset="0"/>
              </a:rPr>
              <a:t>2. Skill intro – Footwork drill: </a:t>
            </a:r>
            <a:r>
              <a:rPr lang="en-GB" sz="1600" dirty="0">
                <a:latin typeface="Tw Cen MT Condensed" panose="020B0606020104020203" pitchFamily="34" charset="0"/>
              </a:rPr>
              <a:t>Set out a 30 x 30 grid. Pupils move in any direction , introduce several balls and ask pupils to pass the balls to one another. Inform the pupils they can only take one step once they have caught the ball. </a:t>
            </a:r>
            <a:r>
              <a:rPr lang="en-GB" sz="1600" b="1" u="sng" dirty="0">
                <a:latin typeface="Tw Cen MT Condensed" panose="020B0606020104020203" pitchFamily="34" charset="0"/>
              </a:rPr>
              <a:t>*Ten Drops* - </a:t>
            </a:r>
            <a:r>
              <a:rPr lang="en-GB" sz="1600" u="sng" dirty="0">
                <a:latin typeface="Tw Cen MT Condensed" panose="020B0606020104020203" pitchFamily="34" charset="0"/>
              </a:rPr>
              <a:t>Class continue to use the footwork rule but play ten drops. </a:t>
            </a:r>
            <a:r>
              <a:rPr lang="en-GB" sz="1600" dirty="0">
                <a:latin typeface="Tw Cen MT Condensed" panose="020B0606020104020203" pitchFamily="34" charset="0"/>
              </a:rPr>
              <a:t>How long can the class last before they drop the ball ten times. </a:t>
            </a:r>
            <a:r>
              <a:rPr lang="en-GB" sz="1600" i="1" dirty="0">
                <a:latin typeface="Tw Cen MT Condensed" panose="020B0606020104020203" pitchFamily="34" charset="0"/>
              </a:rPr>
              <a:t>M/A – Catch with one hand, L/A – Allow for 2 steps holding ball.</a:t>
            </a:r>
            <a:endParaRPr lang="en-GB" sz="1600" u="sng" dirty="0">
              <a:latin typeface="Tw Cen MT Condensed" panose="020B0606020104020203" pitchFamily="34" charset="0"/>
            </a:endParaRPr>
          </a:p>
          <a:p>
            <a:pPr fontAlgn="auto">
              <a:spcBef>
                <a:spcPts val="0"/>
              </a:spcBef>
              <a:spcAft>
                <a:spcPts val="0"/>
              </a:spcAft>
              <a:defRPr/>
            </a:pPr>
            <a:r>
              <a:rPr lang="en-GB" sz="1600" u="sng" dirty="0">
                <a:latin typeface="Tw Cen MT Condensed" panose="020B0606020104020203" pitchFamily="34" charset="0"/>
              </a:rPr>
              <a:t>3. Skill progression – Footwork Drill - The cross-over:</a:t>
            </a:r>
            <a:r>
              <a:rPr lang="en-GB" sz="1600" dirty="0">
                <a:latin typeface="Tw Cen MT Condensed" panose="020B0606020104020203" pitchFamily="34" charset="0"/>
              </a:rPr>
              <a:t> Mark out 3 grids (Grids 1, 2 &amp; 3). Split class into 4 groups, 2 groups per grid. Pupils have to move the ball into the opposite grid as a team without dropping the ball, then immediately transfer the ball into the next grid. In the time allocated teams must count how many times the ball has been transferred. If the pupils drop the ball or show improper footwork they start again from ‘0’. </a:t>
            </a:r>
            <a:r>
              <a:rPr lang="en-GB" sz="1600" i="1" dirty="0">
                <a:latin typeface="Tw Cen MT Condensed" panose="020B0606020104020203" pitchFamily="34" charset="0"/>
              </a:rPr>
              <a:t>Diff – As above</a:t>
            </a:r>
            <a:r>
              <a:rPr lang="en-GB" sz="1600" dirty="0">
                <a:latin typeface="Tw Cen MT Condensed" panose="020B0606020104020203" pitchFamily="34" charset="0"/>
              </a:rPr>
              <a:t> </a:t>
            </a:r>
          </a:p>
          <a:p>
            <a:pPr fontAlgn="auto">
              <a:spcBef>
                <a:spcPts val="0"/>
              </a:spcBef>
              <a:spcAft>
                <a:spcPts val="0"/>
              </a:spcAft>
              <a:defRPr/>
            </a:pPr>
            <a:r>
              <a:rPr lang="en-GB" sz="1600" u="sng" dirty="0">
                <a:latin typeface="Tw Cen MT Condensed" panose="020B0606020104020203" pitchFamily="34" charset="0"/>
              </a:rPr>
              <a:t>4. Skill related competition – High 5 Netball game: </a:t>
            </a:r>
            <a:r>
              <a:rPr lang="en-GB" sz="1600" dirty="0">
                <a:latin typeface="Tw Cen MT Condensed" panose="020B0606020104020203" pitchFamily="34" charset="0"/>
              </a:rPr>
              <a:t>M/A </a:t>
            </a:r>
            <a:r>
              <a:rPr lang="en-GB" sz="1600" dirty="0" err="1">
                <a:latin typeface="Tw Cen MT Condensed" panose="020B0606020104020203" pitchFamily="34" charset="0"/>
              </a:rPr>
              <a:t>vsM</a:t>
            </a:r>
            <a:r>
              <a:rPr lang="en-GB" sz="1600" dirty="0">
                <a:latin typeface="Tw Cen MT Condensed" panose="020B0606020104020203" pitchFamily="34" charset="0"/>
              </a:rPr>
              <a:t>/A. L/A </a:t>
            </a:r>
            <a:r>
              <a:rPr lang="en-GB" sz="1600" dirty="0" err="1">
                <a:latin typeface="Tw Cen MT Condensed" panose="020B0606020104020203" pitchFamily="34" charset="0"/>
              </a:rPr>
              <a:t>vs</a:t>
            </a:r>
            <a:r>
              <a:rPr lang="en-GB" sz="1600" dirty="0">
                <a:latin typeface="Tw Cen MT Condensed" panose="020B0606020104020203" pitchFamily="34" charset="0"/>
              </a:rPr>
              <a:t> L/A. Court must be split into equal thirds. Pupils must adopt specific positions (GK, GD, C, GA, GS), encourage pupils to rotate positions often. Enforce footwork drill to ensure learning in lesson is reinforced.</a:t>
            </a:r>
            <a:endParaRPr lang="en-GB" sz="1600" u="sng" dirty="0">
              <a:latin typeface="Tw Cen MT Condensed" panose="020B0606020104020203" pitchFamily="34" charset="0"/>
            </a:endParaRPr>
          </a:p>
        </p:txBody>
      </p:sp>
      <p:sp>
        <p:nvSpPr>
          <p:cNvPr id="12" name="TextBox 13"/>
          <p:cNvSpPr txBox="1">
            <a:spLocks noChangeArrowheads="1"/>
          </p:cNvSpPr>
          <p:nvPr/>
        </p:nvSpPr>
        <p:spPr bwMode="auto">
          <a:xfrm>
            <a:off x="179388" y="2405782"/>
            <a:ext cx="8785225" cy="584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b="1" u="sng">
                <a:latin typeface="Tw Cen MT Condensed" panose="020B0606020104020203" pitchFamily="34" charset="0"/>
              </a:rPr>
              <a:t>SoW Milestone Focus:  </a:t>
            </a:r>
            <a:r>
              <a:rPr lang="en-GB" altLang="en-US" sz="1600">
                <a:latin typeface="Tw Cen MT Condensed" panose="020B0606020104020203" pitchFamily="34" charset="0"/>
              </a:rPr>
              <a:t>(4) Display an understanding of fair play, working well with others. (5) Field, defend &amp; attack tactically. (6) Utilise new skills in competitive situations, as a team.</a:t>
            </a:r>
            <a:endParaRPr lang="en-GB" altLang="en-US" sz="1600" b="1" i="1" u="sng">
              <a:latin typeface="Tw Cen MT Condensed" panose="020B0606020104020203" pitchFamily="34" charset="0"/>
            </a:endParaRPr>
          </a:p>
        </p:txBody>
      </p:sp>
      <p:sp>
        <p:nvSpPr>
          <p:cNvPr id="13" name="TextBox 16"/>
          <p:cNvSpPr txBox="1">
            <a:spLocks noChangeArrowheads="1"/>
          </p:cNvSpPr>
          <p:nvPr/>
        </p:nvSpPr>
        <p:spPr bwMode="auto">
          <a:xfrm>
            <a:off x="179388" y="2990557"/>
            <a:ext cx="8785225" cy="584775"/>
          </a:xfrm>
          <a:prstGeom prst="rect">
            <a:avLst/>
          </a:prstGeom>
          <a:solidFill>
            <a:srgbClr val="00B050"/>
          </a:solidFill>
          <a:ln w="9525">
            <a:solidFill>
              <a:schemeClr val="tx1"/>
            </a:solidFill>
            <a:miter lim="800000"/>
            <a:headEnd/>
            <a:tailEnd/>
          </a:ln>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GB" altLang="en-US" sz="1600">
              <a:latin typeface="Tw Cen MT Condensed" panose="020B0606020104020203" pitchFamily="34" charset="0"/>
            </a:endParaRPr>
          </a:p>
          <a:p>
            <a:pPr algn="ctr" eaLnBrk="1" hangingPunct="1">
              <a:spcBef>
                <a:spcPct val="0"/>
              </a:spcBef>
              <a:buFontTx/>
              <a:buNone/>
            </a:pPr>
            <a:endParaRPr lang="en-GB" altLang="en-US" sz="1600">
              <a:latin typeface="Tw Cen MT Condensed" panose="020B0606020104020203" pitchFamily="34" charset="0"/>
            </a:endParaRPr>
          </a:p>
        </p:txBody>
      </p:sp>
      <p:sp>
        <p:nvSpPr>
          <p:cNvPr id="14" name="TextBox 17"/>
          <p:cNvSpPr txBox="1">
            <a:spLocks noChangeArrowheads="1"/>
          </p:cNvSpPr>
          <p:nvPr/>
        </p:nvSpPr>
        <p:spPr bwMode="auto">
          <a:xfrm>
            <a:off x="1908175" y="2981846"/>
            <a:ext cx="5543550" cy="584775"/>
          </a:xfrm>
          <a:prstGeom prst="rect">
            <a:avLst/>
          </a:prstGeom>
          <a:noFill/>
          <a:ln w="9525">
            <a:noFill/>
            <a:miter lim="800000"/>
            <a:headEnd/>
            <a:tailEnd/>
          </a:ln>
        </p:spPr>
        <p:txBody>
          <a:bodyPr>
            <a:spAutoFit/>
          </a:bodyPr>
          <a:lstStyle/>
          <a:p>
            <a:pPr algn="ctr">
              <a:defRPr/>
            </a:pPr>
            <a:r>
              <a:rPr lang="en-GB" sz="1600" dirty="0">
                <a:latin typeface="Tw Cen MT Condensed" panose="020B0606020104020203" pitchFamily="34" charset="0"/>
              </a:rPr>
              <a:t>In 1995 Netball was selected to be</a:t>
            </a:r>
          </a:p>
          <a:p>
            <a:pPr algn="ctr">
              <a:defRPr/>
            </a:pPr>
            <a:r>
              <a:rPr lang="en-GB" sz="1600" dirty="0">
                <a:latin typeface="Tw Cen MT Condensed" panose="020B0606020104020203" pitchFamily="34" charset="0"/>
              </a:rPr>
              <a:t>an Olympic sport!</a:t>
            </a:r>
          </a:p>
        </p:txBody>
      </p:sp>
      <p:sp>
        <p:nvSpPr>
          <p:cNvPr id="15" name="Subtitle 2"/>
          <p:cNvSpPr txBox="1">
            <a:spLocks/>
          </p:cNvSpPr>
          <p:nvPr/>
        </p:nvSpPr>
        <p:spPr>
          <a:xfrm>
            <a:off x="3492500" y="836315"/>
            <a:ext cx="5472113" cy="1152525"/>
          </a:xfrm>
          <a:prstGeom prst="rect">
            <a:avLst/>
          </a:prstGeom>
          <a:solidFill>
            <a:schemeClr val="tx2">
              <a:lumMod val="40000"/>
              <a:lumOff val="60000"/>
            </a:schemeClr>
          </a:solidFill>
          <a:ln>
            <a:solidFill>
              <a:schemeClr val="tx1"/>
            </a:solidFill>
          </a:ln>
        </p:spPr>
        <p:txBody>
          <a:bodyPr anchor="ctr">
            <a:noAutofit/>
          </a:bodyPr>
          <a:lstStyle/>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1 – Pupils will be able to show correct footwork in simple tasks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2 –  Pupils will be able to show correct footwork in a task with some variables, whilst catching and throwing with moderate success</a:t>
            </a:r>
            <a:endParaRPr lang="en-GB" sz="1400" b="1" dirty="0">
              <a:latin typeface="Tw Cen MT Condensed" panose="020B0606020104020203" pitchFamily="34" charset="0"/>
            </a:endParaRP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3 – Pupils will be able to show correct footwork in a conditioned game situation, whilst throwing and catching with a high level of success.</a:t>
            </a:r>
            <a:endParaRPr lang="en-GB" sz="1400" b="1" dirty="0">
              <a:latin typeface="Tw Cen MT Condensed" panose="020B0606020104020203" pitchFamily="34" charset="0"/>
            </a:endParaRPr>
          </a:p>
        </p:txBody>
      </p:sp>
      <p:sp>
        <p:nvSpPr>
          <p:cNvPr id="16" name="TextBox 12"/>
          <p:cNvSpPr txBox="1">
            <a:spLocks noChangeArrowheads="1"/>
          </p:cNvSpPr>
          <p:nvPr/>
        </p:nvSpPr>
        <p:spPr bwMode="auto">
          <a:xfrm>
            <a:off x="5940425" y="2004715"/>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17" name="TextBox 10"/>
          <p:cNvSpPr txBox="1">
            <a:spLocks noChangeArrowheads="1"/>
          </p:cNvSpPr>
          <p:nvPr/>
        </p:nvSpPr>
        <p:spPr bwMode="auto">
          <a:xfrm>
            <a:off x="179388" y="2004715"/>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18" name="TextBox 11"/>
          <p:cNvSpPr txBox="1">
            <a:spLocks noChangeArrowheads="1"/>
          </p:cNvSpPr>
          <p:nvPr/>
        </p:nvSpPr>
        <p:spPr bwMode="auto">
          <a:xfrm>
            <a:off x="3132138" y="2004715"/>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pic>
        <p:nvPicPr>
          <p:cNvPr id="19" name="Picture 20" descr="C:\Users\class3\AppData\Local\Microsoft\Windows\Temporary Internet Files\Low\Content.IE5\JRAFYQTJ\+%20Goal[1].jpg"/>
          <p:cNvPicPr>
            <a:picLocks noChangeAspect="1" noChangeArrowheads="1"/>
          </p:cNvPicPr>
          <p:nvPr/>
        </p:nvPicPr>
        <p:blipFill>
          <a:blip r:embed="rId4">
            <a:extLst>
              <a:ext uri="{28A0092B-C50C-407E-A947-70E740481C1C}">
                <a14:useLocalDpi xmlns:a14="http://schemas.microsoft.com/office/drawing/2010/main" val="0"/>
              </a:ext>
            </a:extLst>
          </a:blip>
          <a:srcRect t="3590" b="4846"/>
          <a:stretch>
            <a:fillRect/>
          </a:stretch>
        </p:blipFill>
        <p:spPr bwMode="auto">
          <a:xfrm>
            <a:off x="2300288" y="1988840"/>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1"/>
          <p:cNvPicPr>
            <a:picLocks noChangeAspect="1" noChangeArrowheads="1"/>
          </p:cNvPicPr>
          <p:nvPr/>
        </p:nvPicPr>
        <p:blipFill>
          <a:blip r:embed="rId5">
            <a:extLst>
              <a:ext uri="{28A0092B-C50C-407E-A947-70E740481C1C}">
                <a14:useLocalDpi xmlns:a14="http://schemas.microsoft.com/office/drawing/2010/main" val="0"/>
              </a:ext>
            </a:extLst>
          </a:blip>
          <a:srcRect l="6734" t="11652" r="7497" b="9624"/>
          <a:stretch>
            <a:fillRect/>
          </a:stretch>
        </p:blipFill>
        <p:spPr bwMode="auto">
          <a:xfrm>
            <a:off x="5076825" y="2004715"/>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3" descr="http://tummax.com/wp-content/uploads/2015/05/wow.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27988" y="2004715"/>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3" descr="http://tummax.com/wp-content/uploads/2015/05/wow.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9210" y="3046406"/>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3" descr="http://tummax.com/wp-content/uploads/2015/05/wow.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9632" y="3037695"/>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0346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331640" y="7542"/>
            <a:ext cx="6481763" cy="793849"/>
          </a:xfrm>
          <a:prstGeom prst="rect">
            <a:avLst/>
          </a:prstGeom>
          <a:solidFill>
            <a:srgbClr val="00B050"/>
          </a:solidFill>
          <a:ln w="9525">
            <a:solidFill>
              <a:schemeClr val="tx1"/>
            </a:solidFill>
            <a:miter lim="800000"/>
            <a:headEnd/>
            <a:tailEnd/>
          </a:ln>
        </p:spPr>
        <p:txBody>
          <a:bodyPr anchor="ctr">
            <a:normAutofit lnSpcReduction="10000"/>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High 5 Netball</a:t>
            </a:r>
          </a:p>
          <a:p>
            <a:pPr algn="ctr" fontAlgn="auto">
              <a:spcBef>
                <a:spcPts val="0"/>
              </a:spcBef>
              <a:spcAft>
                <a:spcPts val="0"/>
              </a:spcAft>
              <a:defRPr/>
            </a:pPr>
            <a:r>
              <a:rPr lang="en-GB" sz="2400" dirty="0">
                <a:latin typeface="Tw Cen MT Condensed Extra Bold" panose="020B0803020202020204" pitchFamily="34" charset="0"/>
                <a:ea typeface="+mj-ea"/>
                <a:cs typeface="+mj-cs"/>
              </a:rPr>
              <a:t> Year 3- Lesson 2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69330" y="-27384"/>
            <a:ext cx="1190302" cy="784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6" descr="Image result for field hockey cartoon png"/>
          <p:cNvSpPr>
            <a:spLocks noChangeAspect="1" noChangeArrowheads="1"/>
          </p:cNvSpPr>
          <p:nvPr/>
        </p:nvSpPr>
        <p:spPr bwMode="auto">
          <a:xfrm>
            <a:off x="307975" y="-2738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4" descr="Image result for netball cartoon clipart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7856" y="10338"/>
            <a:ext cx="632661" cy="7971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netball cartoon clipart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7909" y="4238"/>
            <a:ext cx="632661" cy="7971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918202" y="-27384"/>
            <a:ext cx="1190302" cy="784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6"/>
          <p:cNvSpPr txBox="1">
            <a:spLocks noChangeArrowheads="1"/>
          </p:cNvSpPr>
          <p:nvPr/>
        </p:nvSpPr>
        <p:spPr bwMode="auto">
          <a:xfrm>
            <a:off x="179388" y="923707"/>
            <a:ext cx="4321175"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Teaching Points – Footwork:</a:t>
            </a:r>
            <a:endParaRPr lang="en-GB" altLang="en-US" sz="1600" dirty="0">
              <a:latin typeface="Tw Cen MT Condensed" panose="020B0606020104020203" pitchFamily="34" charset="0"/>
            </a:endParaRPr>
          </a:p>
          <a:p>
            <a:pPr eaLnBrk="1" hangingPunct="1">
              <a:spcBef>
                <a:spcPct val="0"/>
              </a:spcBef>
              <a:buFontTx/>
              <a:buNone/>
            </a:pPr>
            <a:r>
              <a:rPr lang="en-GB" altLang="en-US" sz="1600" dirty="0">
                <a:latin typeface="Tw Cen MT Condensed" panose="020B0606020104020203" pitchFamily="34" charset="0"/>
              </a:rPr>
              <a:t>Pupils are allowed to take one step</a:t>
            </a:r>
          </a:p>
          <a:p>
            <a:pPr eaLnBrk="1" hangingPunct="1">
              <a:spcBef>
                <a:spcPct val="0"/>
              </a:spcBef>
              <a:buFontTx/>
              <a:buNone/>
            </a:pPr>
            <a:r>
              <a:rPr lang="en-GB" altLang="en-US" sz="1600" dirty="0">
                <a:latin typeface="Tw Cen MT Condensed" panose="020B0606020104020203" pitchFamily="34" charset="0"/>
              </a:rPr>
              <a:t>when holding the ball.</a:t>
            </a:r>
          </a:p>
          <a:p>
            <a:pPr eaLnBrk="1" hangingPunct="1">
              <a:spcBef>
                <a:spcPct val="0"/>
              </a:spcBef>
              <a:buFontTx/>
              <a:buNone/>
            </a:pPr>
            <a:r>
              <a:rPr lang="en-GB" altLang="en-US" sz="1600" dirty="0">
                <a:latin typeface="Tw Cen MT Condensed" panose="020B0606020104020203" pitchFamily="34" charset="0"/>
              </a:rPr>
              <a:t>Whichever foot lands first can act as</a:t>
            </a:r>
          </a:p>
          <a:p>
            <a:pPr eaLnBrk="1" hangingPunct="1">
              <a:spcBef>
                <a:spcPct val="0"/>
              </a:spcBef>
              <a:buFontTx/>
              <a:buNone/>
            </a:pPr>
            <a:r>
              <a:rPr lang="en-GB" altLang="en-US" sz="1600" dirty="0">
                <a:latin typeface="Tw Cen MT Condensed" panose="020B0606020104020203" pitchFamily="34" charset="0"/>
              </a:rPr>
              <a:t>a pivot.</a:t>
            </a:r>
          </a:p>
        </p:txBody>
      </p:sp>
      <p:sp>
        <p:nvSpPr>
          <p:cNvPr id="11" name="TextBox 7"/>
          <p:cNvSpPr txBox="1">
            <a:spLocks noChangeArrowheads="1"/>
          </p:cNvSpPr>
          <p:nvPr/>
        </p:nvSpPr>
        <p:spPr bwMode="auto">
          <a:xfrm>
            <a:off x="4643438" y="923707"/>
            <a:ext cx="4321175"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Main rules of High 5 Netball</a:t>
            </a:r>
          </a:p>
          <a:p>
            <a:pPr eaLnBrk="1" hangingPunct="1">
              <a:spcBef>
                <a:spcPct val="0"/>
              </a:spcBef>
              <a:buFontTx/>
              <a:buNone/>
            </a:pPr>
            <a:r>
              <a:rPr lang="en-GB" altLang="en-US" sz="1600" dirty="0">
                <a:latin typeface="Tw Cen MT Condensed" panose="020B0606020104020203" pitchFamily="34" charset="0"/>
              </a:rPr>
              <a:t>Pupils must rotate positions/roles</a:t>
            </a:r>
          </a:p>
          <a:p>
            <a:pPr eaLnBrk="1" hangingPunct="1">
              <a:spcBef>
                <a:spcPct val="0"/>
              </a:spcBef>
              <a:buFontTx/>
              <a:buNone/>
            </a:pPr>
            <a:r>
              <a:rPr lang="en-GB" altLang="en-US" sz="1600" dirty="0">
                <a:latin typeface="Tw Cen MT Condensed" panose="020B0606020104020203" pitchFamily="34" charset="0"/>
              </a:rPr>
              <a:t>every 3-4 minutes.  Players must</a:t>
            </a:r>
          </a:p>
          <a:p>
            <a:pPr eaLnBrk="1" hangingPunct="1">
              <a:spcBef>
                <a:spcPct val="0"/>
              </a:spcBef>
              <a:buFontTx/>
              <a:buNone/>
            </a:pPr>
            <a:r>
              <a:rPr lang="en-GB" altLang="en-US" sz="1600" dirty="0">
                <a:latin typeface="Tw Cen MT Condensed" panose="020B0606020104020203" pitchFamily="34" charset="0"/>
              </a:rPr>
              <a:t>pass/shoot within 4 seconds</a:t>
            </a:r>
          </a:p>
          <a:p>
            <a:pPr eaLnBrk="1" hangingPunct="1">
              <a:spcBef>
                <a:spcPct val="0"/>
              </a:spcBef>
              <a:buFontTx/>
              <a:buNone/>
            </a:pPr>
            <a:r>
              <a:rPr lang="en-GB" altLang="en-US" sz="1600" dirty="0">
                <a:latin typeface="Tw Cen MT Condensed" panose="020B0606020104020203" pitchFamily="34" charset="0"/>
              </a:rPr>
              <a:t>The ball cannot be thrown over a third.</a:t>
            </a:r>
          </a:p>
        </p:txBody>
      </p:sp>
      <p:sp>
        <p:nvSpPr>
          <p:cNvPr id="12" name="TextBox 50"/>
          <p:cNvSpPr txBox="1">
            <a:spLocks noChangeArrowheads="1"/>
          </p:cNvSpPr>
          <p:nvPr/>
        </p:nvSpPr>
        <p:spPr bwMode="auto">
          <a:xfrm>
            <a:off x="179388" y="3868593"/>
            <a:ext cx="8785225" cy="280076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AutoNum type="arabicPeriod" startAt="4"/>
            </a:pPr>
            <a:r>
              <a:rPr lang="en-GB" altLang="en-US" sz="1600" u="sng" dirty="0">
                <a:latin typeface="Tw Cen MT Condensed" panose="020B0606020104020203" pitchFamily="34" charset="0"/>
              </a:rPr>
              <a:t>Skill related competition</a:t>
            </a:r>
          </a:p>
          <a:p>
            <a:pPr eaLnBrk="1" hangingPunct="1">
              <a:spcBef>
                <a:spcPct val="0"/>
              </a:spcBef>
              <a:buFontTx/>
              <a:buNone/>
            </a:pPr>
            <a:r>
              <a:rPr lang="en-GB" altLang="en-US" sz="1600" dirty="0">
                <a:latin typeface="Tw Cen MT Condensed" panose="020B0606020104020203" pitchFamily="34" charset="0"/>
              </a:rPr>
              <a:t>Place pitches next to one another.</a:t>
            </a:r>
          </a:p>
          <a:p>
            <a:pPr eaLnBrk="1" hangingPunct="1">
              <a:spcBef>
                <a:spcPct val="0"/>
              </a:spcBef>
              <a:buFontTx/>
              <a:buNone/>
            </a:pPr>
            <a:r>
              <a:rPr lang="en-GB" altLang="en-US" sz="1600" dirty="0">
                <a:latin typeface="Tw Cen MT Condensed" panose="020B0606020104020203" pitchFamily="34" charset="0"/>
              </a:rPr>
              <a:t>Ensure pupils play against players of</a:t>
            </a:r>
          </a:p>
          <a:p>
            <a:pPr eaLnBrk="1" hangingPunct="1">
              <a:spcBef>
                <a:spcPct val="0"/>
              </a:spcBef>
              <a:buFontTx/>
              <a:buNone/>
            </a:pPr>
            <a:r>
              <a:rPr lang="en-GB" altLang="en-US" sz="1600" dirty="0">
                <a:latin typeface="Tw Cen MT Condensed" panose="020B0606020104020203" pitchFamily="34" charset="0"/>
              </a:rPr>
              <a:t>a similar ability to ensure challenge is</a:t>
            </a:r>
          </a:p>
          <a:p>
            <a:pPr eaLnBrk="1" hangingPunct="1">
              <a:spcBef>
                <a:spcPct val="0"/>
              </a:spcBef>
              <a:buFontTx/>
              <a:buNone/>
            </a:pPr>
            <a:r>
              <a:rPr lang="en-GB" altLang="en-US" sz="1600" dirty="0">
                <a:latin typeface="Tw Cen MT Condensed" panose="020B0606020104020203" pitchFamily="34" charset="0"/>
              </a:rPr>
              <a:t>Appropriate. Reinforce good technique w/ specific praise.</a:t>
            </a:r>
          </a:p>
          <a:p>
            <a:pPr eaLnBrk="1" hangingPunct="1">
              <a:spcBef>
                <a:spcPct val="0"/>
              </a:spcBef>
              <a:buFontTx/>
              <a:buNone/>
            </a:pPr>
            <a:endParaRPr lang="en-GB" altLang="en-US" sz="1600" dirty="0">
              <a:latin typeface="Tw Cen MT Condensed" panose="020B0606020104020203" pitchFamily="34" charset="0"/>
            </a:endParaRPr>
          </a:p>
          <a:p>
            <a:pPr eaLnBrk="1" hangingPunct="1">
              <a:spcBef>
                <a:spcPct val="0"/>
              </a:spcBef>
              <a:buFontTx/>
              <a:buNone/>
            </a:pPr>
            <a:r>
              <a:rPr lang="en-GB" altLang="en-US" sz="1600" dirty="0">
                <a:latin typeface="Tw Cen MT Condensed" panose="020B0606020104020203" pitchFamily="34" charset="0"/>
              </a:rPr>
              <a:t>C – Is allowed anywhere but inside either circles</a:t>
            </a:r>
          </a:p>
          <a:p>
            <a:pPr eaLnBrk="1" hangingPunct="1">
              <a:spcBef>
                <a:spcPct val="0"/>
              </a:spcBef>
              <a:buFontTx/>
              <a:buNone/>
            </a:pPr>
            <a:r>
              <a:rPr lang="en-GB" altLang="en-US" sz="1600" dirty="0">
                <a:latin typeface="Tw Cen MT Condensed" panose="020B0606020104020203" pitchFamily="34" charset="0"/>
              </a:rPr>
              <a:t>GK &amp; GD – Allowed anywhere in the defensive 3rd </a:t>
            </a:r>
          </a:p>
          <a:p>
            <a:pPr eaLnBrk="1" hangingPunct="1">
              <a:spcBef>
                <a:spcPct val="0"/>
              </a:spcBef>
              <a:buFontTx/>
              <a:buNone/>
            </a:pPr>
            <a:r>
              <a:rPr lang="en-GB" altLang="en-US" sz="1600" dirty="0">
                <a:latin typeface="Tw Cen MT Condensed" panose="020B0606020104020203" pitchFamily="34" charset="0"/>
              </a:rPr>
              <a:t>&amp; the middle 3rd</a:t>
            </a:r>
          </a:p>
          <a:p>
            <a:pPr eaLnBrk="1" hangingPunct="1">
              <a:spcBef>
                <a:spcPct val="0"/>
              </a:spcBef>
              <a:buFontTx/>
              <a:buNone/>
            </a:pPr>
            <a:r>
              <a:rPr lang="en-GB" altLang="en-US" sz="1600" dirty="0">
                <a:latin typeface="Tw Cen MT Condensed" panose="020B0606020104020203" pitchFamily="34" charset="0"/>
              </a:rPr>
              <a:t>GA &amp; GS – Allowed anywhere inside the middle and</a:t>
            </a:r>
          </a:p>
          <a:p>
            <a:pPr eaLnBrk="1" hangingPunct="1">
              <a:spcBef>
                <a:spcPct val="0"/>
              </a:spcBef>
              <a:buFontTx/>
              <a:buNone/>
            </a:pPr>
            <a:r>
              <a:rPr lang="en-GB" altLang="en-US" sz="1600" dirty="0">
                <a:latin typeface="Tw Cen MT Condensed" panose="020B0606020104020203" pitchFamily="34" charset="0"/>
              </a:rPr>
              <a:t>attacking 3</a:t>
            </a:r>
            <a:r>
              <a:rPr lang="en-GB" altLang="en-US" sz="1600" baseline="30000" dirty="0">
                <a:latin typeface="Tw Cen MT Condensed" panose="020B0606020104020203" pitchFamily="34" charset="0"/>
              </a:rPr>
              <a:t>rd</a:t>
            </a:r>
            <a:r>
              <a:rPr lang="en-GB" altLang="en-US" sz="1600" dirty="0">
                <a:latin typeface="Tw Cen MT Condensed" panose="020B0606020104020203" pitchFamily="34" charset="0"/>
              </a:rPr>
              <a:t>’s. </a:t>
            </a:r>
          </a:p>
        </p:txBody>
      </p:sp>
      <p:sp>
        <p:nvSpPr>
          <p:cNvPr id="13" name="TextBox 69"/>
          <p:cNvSpPr txBox="1">
            <a:spLocks noChangeArrowheads="1"/>
          </p:cNvSpPr>
          <p:nvPr/>
        </p:nvSpPr>
        <p:spPr bwMode="auto">
          <a:xfrm>
            <a:off x="179388" y="2291388"/>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a:latin typeface="Tw Cen MT Condensed" panose="020B0606020104020203" pitchFamily="34" charset="0"/>
              </a:rPr>
              <a:t>2. Skill intro</a:t>
            </a:r>
          </a:p>
          <a:p>
            <a:pPr eaLnBrk="1" hangingPunct="1">
              <a:spcBef>
                <a:spcPct val="0"/>
              </a:spcBef>
              <a:buFontTx/>
              <a:buNone/>
            </a:pPr>
            <a:r>
              <a:rPr lang="en-GB" altLang="en-US" sz="1600">
                <a:latin typeface="Tw Cen MT Condensed" panose="020B0606020104020203" pitchFamily="34" charset="0"/>
              </a:rPr>
              <a:t>Footwork drill, whole of</a:t>
            </a:r>
          </a:p>
          <a:p>
            <a:pPr eaLnBrk="1" hangingPunct="1">
              <a:spcBef>
                <a:spcPct val="0"/>
              </a:spcBef>
              <a:buFontTx/>
              <a:buNone/>
            </a:pPr>
            <a:r>
              <a:rPr lang="en-GB" altLang="en-US" sz="1600">
                <a:latin typeface="Tw Cen MT Condensed" panose="020B0606020104020203" pitchFamily="34" charset="0"/>
              </a:rPr>
              <a:t>Class in grid. Pass the ball</a:t>
            </a:r>
          </a:p>
          <a:p>
            <a:pPr eaLnBrk="1" hangingPunct="1">
              <a:spcBef>
                <a:spcPct val="0"/>
              </a:spcBef>
              <a:buFontTx/>
              <a:buNone/>
            </a:pPr>
            <a:r>
              <a:rPr lang="en-GB" altLang="en-US" sz="1600">
                <a:latin typeface="Tw Cen MT Condensed" panose="020B0606020104020203" pitchFamily="34" charset="0"/>
              </a:rPr>
              <a:t>To one another.</a:t>
            </a:r>
          </a:p>
          <a:p>
            <a:pPr eaLnBrk="1" hangingPunct="1">
              <a:spcBef>
                <a:spcPct val="0"/>
              </a:spcBef>
              <a:buFontTx/>
              <a:buNone/>
            </a:pPr>
            <a:r>
              <a:rPr lang="en-GB" altLang="en-US" sz="1600" i="1">
                <a:latin typeface="Tw Cen MT Condensed" panose="020B0606020104020203" pitchFamily="34" charset="0"/>
              </a:rPr>
              <a:t>M/A 1 step</a:t>
            </a:r>
          </a:p>
          <a:p>
            <a:pPr eaLnBrk="1" hangingPunct="1">
              <a:spcBef>
                <a:spcPct val="0"/>
              </a:spcBef>
              <a:buFontTx/>
              <a:buNone/>
            </a:pPr>
            <a:r>
              <a:rPr lang="en-GB" altLang="en-US" sz="1600" i="1">
                <a:latin typeface="Tw Cen MT Condensed" panose="020B0606020104020203" pitchFamily="34" charset="0"/>
              </a:rPr>
              <a:t>L/A 2 steps holding ball</a:t>
            </a:r>
          </a:p>
        </p:txBody>
      </p:sp>
      <p:sp>
        <p:nvSpPr>
          <p:cNvPr id="14" name="TextBox 69"/>
          <p:cNvSpPr txBox="1">
            <a:spLocks noChangeArrowheads="1"/>
          </p:cNvSpPr>
          <p:nvPr/>
        </p:nvSpPr>
        <p:spPr bwMode="auto">
          <a:xfrm>
            <a:off x="4643438" y="2291388"/>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a:latin typeface="Tw Cen MT Condensed" panose="020B0606020104020203" pitchFamily="34" charset="0"/>
              </a:rPr>
              <a:t>3. Skill progression – The cross over:</a:t>
            </a:r>
          </a:p>
          <a:p>
            <a:pPr eaLnBrk="1" hangingPunct="1">
              <a:spcBef>
                <a:spcPct val="0"/>
              </a:spcBef>
              <a:buFontTx/>
              <a:buNone/>
            </a:pPr>
            <a:r>
              <a:rPr lang="en-GB" altLang="en-US" sz="1600">
                <a:latin typeface="Tw Cen MT Condensed" panose="020B0606020104020203" pitchFamily="34" charset="0"/>
              </a:rPr>
              <a:t>Groups must pass to</a:t>
            </a:r>
          </a:p>
          <a:p>
            <a:pPr eaLnBrk="1" hangingPunct="1">
              <a:spcBef>
                <a:spcPct val="0"/>
              </a:spcBef>
              <a:buFontTx/>
              <a:buNone/>
            </a:pPr>
            <a:r>
              <a:rPr lang="en-GB" altLang="en-US" sz="1600">
                <a:latin typeface="Tw Cen MT Condensed" panose="020B0606020104020203" pitchFamily="34" charset="0"/>
              </a:rPr>
              <a:t>each other moving their</a:t>
            </a:r>
          </a:p>
          <a:p>
            <a:pPr eaLnBrk="1" hangingPunct="1">
              <a:spcBef>
                <a:spcPct val="0"/>
              </a:spcBef>
              <a:buFontTx/>
              <a:buNone/>
            </a:pPr>
            <a:r>
              <a:rPr lang="en-GB" altLang="en-US" sz="1600">
                <a:latin typeface="Tw Cen MT Condensed" panose="020B0606020104020203" pitchFamily="34" charset="0"/>
              </a:rPr>
              <a:t>Group from one grid to another</a:t>
            </a:r>
          </a:p>
          <a:p>
            <a:pPr eaLnBrk="1" hangingPunct="1">
              <a:spcBef>
                <a:spcPct val="0"/>
              </a:spcBef>
              <a:buFontTx/>
              <a:buNone/>
            </a:pPr>
            <a:r>
              <a:rPr lang="en-GB" altLang="en-US" sz="1600" i="1">
                <a:latin typeface="Tw Cen MT Condensed" panose="020B0606020104020203" pitchFamily="34" charset="0"/>
              </a:rPr>
              <a:t>M/A 1 Step</a:t>
            </a:r>
            <a:endParaRPr lang="en-GB" altLang="en-US" sz="1600" u="sng">
              <a:latin typeface="Tw Cen MT Condensed" panose="020B0606020104020203" pitchFamily="34" charset="0"/>
            </a:endParaRPr>
          </a:p>
          <a:p>
            <a:pPr eaLnBrk="1" hangingPunct="1">
              <a:spcBef>
                <a:spcPct val="0"/>
              </a:spcBef>
              <a:buFontTx/>
              <a:buNone/>
            </a:pPr>
            <a:r>
              <a:rPr lang="en-GB" altLang="en-US" sz="1600" i="1">
                <a:latin typeface="Tw Cen MT Condensed" panose="020B0606020104020203" pitchFamily="34" charset="0"/>
              </a:rPr>
              <a:t>L/A 2 Steps holding the ball</a:t>
            </a:r>
          </a:p>
        </p:txBody>
      </p:sp>
      <p:pic>
        <p:nvPicPr>
          <p:cNvPr id="15" name="Picture 71"/>
          <p:cNvPicPr>
            <a:picLocks noChangeAspect="1" noChangeArrowheads="1"/>
          </p:cNvPicPr>
          <p:nvPr/>
        </p:nvPicPr>
        <p:blipFill>
          <a:blip r:embed="rId4" cstate="print">
            <a:extLst>
              <a:ext uri="{28A0092B-C50C-407E-A947-70E740481C1C}">
                <a14:useLocalDpi xmlns:a14="http://schemas.microsoft.com/office/drawing/2010/main" val="0"/>
              </a:ext>
            </a:extLst>
          </a:blip>
          <a:srcRect l="15768" t="45891" r="62094" b="11781"/>
          <a:stretch>
            <a:fillRect/>
          </a:stretch>
        </p:blipFill>
        <p:spPr bwMode="auto">
          <a:xfrm>
            <a:off x="3132138" y="995145"/>
            <a:ext cx="115252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l="35693" t="39984" r="31100" b="28516"/>
          <a:stretch>
            <a:fillRect/>
          </a:stretch>
        </p:blipFill>
        <p:spPr bwMode="auto">
          <a:xfrm>
            <a:off x="4427538" y="3933056"/>
            <a:ext cx="4322762"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Oval 16"/>
          <p:cNvSpPr/>
          <p:nvPr/>
        </p:nvSpPr>
        <p:spPr>
          <a:xfrm>
            <a:off x="5219700" y="4509319"/>
            <a:ext cx="504825" cy="504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8" name="TextBox 6"/>
          <p:cNvSpPr txBox="1">
            <a:spLocks noChangeArrowheads="1"/>
          </p:cNvSpPr>
          <p:nvPr/>
        </p:nvSpPr>
        <p:spPr bwMode="auto">
          <a:xfrm>
            <a:off x="5148263" y="4580756"/>
            <a:ext cx="5540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600">
                <a:latin typeface="Tw Cen MT Condensed" panose="020B0606020104020203" pitchFamily="34" charset="0"/>
              </a:rPr>
              <a:t>GK</a:t>
            </a:r>
          </a:p>
        </p:txBody>
      </p:sp>
      <p:sp>
        <p:nvSpPr>
          <p:cNvPr id="19" name="Oval 18"/>
          <p:cNvSpPr/>
          <p:nvPr/>
        </p:nvSpPr>
        <p:spPr>
          <a:xfrm>
            <a:off x="5146675" y="5372919"/>
            <a:ext cx="504825" cy="4333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0" name="TextBox 8"/>
          <p:cNvSpPr txBox="1">
            <a:spLocks noChangeArrowheads="1"/>
          </p:cNvSpPr>
          <p:nvPr/>
        </p:nvSpPr>
        <p:spPr bwMode="auto">
          <a:xfrm>
            <a:off x="5097463" y="5444356"/>
            <a:ext cx="5540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600">
                <a:latin typeface="Tw Cen MT Condensed" panose="020B0606020104020203" pitchFamily="34" charset="0"/>
              </a:rPr>
              <a:t>GD</a:t>
            </a:r>
          </a:p>
        </p:txBody>
      </p:sp>
      <p:sp>
        <p:nvSpPr>
          <p:cNvPr id="21" name="Oval 20"/>
          <p:cNvSpPr/>
          <p:nvPr/>
        </p:nvSpPr>
        <p:spPr>
          <a:xfrm>
            <a:off x="6062663" y="4941119"/>
            <a:ext cx="503237"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2" name="TextBox 10"/>
          <p:cNvSpPr txBox="1">
            <a:spLocks noChangeArrowheads="1"/>
          </p:cNvSpPr>
          <p:nvPr/>
        </p:nvSpPr>
        <p:spPr bwMode="auto">
          <a:xfrm>
            <a:off x="6011863" y="5014144"/>
            <a:ext cx="5540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600">
                <a:latin typeface="Tw Cen MT Condensed" panose="020B0606020104020203" pitchFamily="34" charset="0"/>
              </a:rPr>
              <a:t>C</a:t>
            </a:r>
          </a:p>
        </p:txBody>
      </p:sp>
      <p:sp>
        <p:nvSpPr>
          <p:cNvPr id="23" name="Oval 22"/>
          <p:cNvSpPr/>
          <p:nvPr/>
        </p:nvSpPr>
        <p:spPr>
          <a:xfrm>
            <a:off x="7070725" y="4437881"/>
            <a:ext cx="503238" cy="5032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4" name="TextBox 12"/>
          <p:cNvSpPr txBox="1">
            <a:spLocks noChangeArrowheads="1"/>
          </p:cNvSpPr>
          <p:nvPr/>
        </p:nvSpPr>
        <p:spPr bwMode="auto">
          <a:xfrm>
            <a:off x="7019925" y="4509319"/>
            <a:ext cx="5540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600">
                <a:latin typeface="Tw Cen MT Condensed" panose="020B0606020104020203" pitchFamily="34" charset="0"/>
              </a:rPr>
              <a:t>GA</a:t>
            </a:r>
          </a:p>
        </p:txBody>
      </p:sp>
      <p:sp>
        <p:nvSpPr>
          <p:cNvPr id="25" name="Oval 24"/>
          <p:cNvSpPr/>
          <p:nvPr/>
        </p:nvSpPr>
        <p:spPr>
          <a:xfrm>
            <a:off x="7019925" y="5372919"/>
            <a:ext cx="504825" cy="4333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6" name="TextBox 14"/>
          <p:cNvSpPr txBox="1">
            <a:spLocks noChangeArrowheads="1"/>
          </p:cNvSpPr>
          <p:nvPr/>
        </p:nvSpPr>
        <p:spPr bwMode="auto">
          <a:xfrm>
            <a:off x="6875463" y="5372919"/>
            <a:ext cx="7921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600">
                <a:latin typeface="Tw Cen MT Condensed" panose="020B0606020104020203" pitchFamily="34" charset="0"/>
              </a:rPr>
              <a:t>GS</a:t>
            </a:r>
          </a:p>
        </p:txBody>
      </p:sp>
      <p:pic>
        <p:nvPicPr>
          <p:cNvPr id="27" name="Picture 22"/>
          <p:cNvPicPr>
            <a:picLocks noChangeAspect="1" noChangeArrowheads="1"/>
          </p:cNvPicPr>
          <p:nvPr/>
        </p:nvPicPr>
        <p:blipFill>
          <a:blip r:embed="rId6" cstate="print">
            <a:extLst>
              <a:ext uri="{28A0092B-C50C-407E-A947-70E740481C1C}">
                <a14:useLocalDpi xmlns:a14="http://schemas.microsoft.com/office/drawing/2010/main" val="0"/>
              </a:ext>
            </a:extLst>
          </a:blip>
          <a:srcRect l="39108" t="22360" r="21516" b="10442"/>
          <a:stretch>
            <a:fillRect/>
          </a:stretch>
        </p:blipFill>
        <p:spPr bwMode="auto">
          <a:xfrm>
            <a:off x="7667625" y="995145"/>
            <a:ext cx="115252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Frame 27"/>
          <p:cNvSpPr/>
          <p:nvPr/>
        </p:nvSpPr>
        <p:spPr>
          <a:xfrm>
            <a:off x="2268538" y="2362825"/>
            <a:ext cx="2087562" cy="1223963"/>
          </a:xfrm>
          <a:prstGeom prst="frame">
            <a:avLst>
              <a:gd name="adj1" fmla="val 6123"/>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solidFill>
                <a:schemeClr val="tx1"/>
              </a:solidFill>
              <a:latin typeface="Tw Cen MT Condensed" panose="020B0606020104020203" pitchFamily="34" charset="0"/>
            </a:endParaRPr>
          </a:p>
        </p:txBody>
      </p:sp>
      <p:sp>
        <p:nvSpPr>
          <p:cNvPr id="29" name="Multiply 28"/>
          <p:cNvSpPr/>
          <p:nvPr/>
        </p:nvSpPr>
        <p:spPr>
          <a:xfrm>
            <a:off x="2411413" y="2507288"/>
            <a:ext cx="215900" cy="215900"/>
          </a:xfrm>
          <a:prstGeom prst="mathMultiply">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30" name="Multiply 29"/>
          <p:cNvSpPr/>
          <p:nvPr/>
        </p:nvSpPr>
        <p:spPr>
          <a:xfrm>
            <a:off x="2987675" y="3154988"/>
            <a:ext cx="215900" cy="215900"/>
          </a:xfrm>
          <a:prstGeom prst="mathMultiply">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31" name="Multiply 30"/>
          <p:cNvSpPr/>
          <p:nvPr/>
        </p:nvSpPr>
        <p:spPr>
          <a:xfrm>
            <a:off x="3203575" y="2578725"/>
            <a:ext cx="215900" cy="215900"/>
          </a:xfrm>
          <a:prstGeom prst="mathMultiply">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32" name="Multiply 31"/>
          <p:cNvSpPr/>
          <p:nvPr/>
        </p:nvSpPr>
        <p:spPr>
          <a:xfrm>
            <a:off x="2555875" y="3154988"/>
            <a:ext cx="215900" cy="215900"/>
          </a:xfrm>
          <a:prstGeom prst="mathMultiply">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33" name="Multiply 32"/>
          <p:cNvSpPr/>
          <p:nvPr/>
        </p:nvSpPr>
        <p:spPr>
          <a:xfrm>
            <a:off x="3203575" y="2939088"/>
            <a:ext cx="215900" cy="215900"/>
          </a:xfrm>
          <a:prstGeom prst="mathMultiply">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34" name="Multiply 33"/>
          <p:cNvSpPr/>
          <p:nvPr/>
        </p:nvSpPr>
        <p:spPr>
          <a:xfrm>
            <a:off x="3708400" y="2867650"/>
            <a:ext cx="215900" cy="215900"/>
          </a:xfrm>
          <a:prstGeom prst="mathMultiply">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35" name="Multiply 34"/>
          <p:cNvSpPr/>
          <p:nvPr/>
        </p:nvSpPr>
        <p:spPr>
          <a:xfrm>
            <a:off x="3779838" y="2507288"/>
            <a:ext cx="215900" cy="215900"/>
          </a:xfrm>
          <a:prstGeom prst="mathMultiply">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36" name="Multiply 35"/>
          <p:cNvSpPr/>
          <p:nvPr/>
        </p:nvSpPr>
        <p:spPr>
          <a:xfrm>
            <a:off x="3779838" y="3228013"/>
            <a:ext cx="215900" cy="215900"/>
          </a:xfrm>
          <a:prstGeom prst="mathMultiply">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37" name="Multiply 36"/>
          <p:cNvSpPr/>
          <p:nvPr/>
        </p:nvSpPr>
        <p:spPr>
          <a:xfrm>
            <a:off x="2700338" y="2867650"/>
            <a:ext cx="215900" cy="215900"/>
          </a:xfrm>
          <a:prstGeom prst="mathMultiply">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38" name="Up Arrow 37"/>
          <p:cNvSpPr/>
          <p:nvPr/>
        </p:nvSpPr>
        <p:spPr>
          <a:xfrm rot="20869076">
            <a:off x="2520950" y="2732713"/>
            <a:ext cx="122238" cy="369887"/>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39" name="Up Arrow 38"/>
          <p:cNvSpPr/>
          <p:nvPr/>
        </p:nvSpPr>
        <p:spPr>
          <a:xfrm rot="5945447">
            <a:off x="3418681" y="3060532"/>
            <a:ext cx="117475" cy="534988"/>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40" name="Frame 39"/>
          <p:cNvSpPr/>
          <p:nvPr/>
        </p:nvSpPr>
        <p:spPr>
          <a:xfrm rot="5400000">
            <a:off x="6804025" y="2794625"/>
            <a:ext cx="1008063" cy="576263"/>
          </a:xfrm>
          <a:prstGeom prst="frame">
            <a:avLst>
              <a:gd name="adj1" fmla="val 6123"/>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solidFill>
                <a:schemeClr val="tx1"/>
              </a:solidFill>
              <a:latin typeface="Tw Cen MT Condensed" panose="020B0606020104020203" pitchFamily="34" charset="0"/>
            </a:endParaRPr>
          </a:p>
        </p:txBody>
      </p:sp>
      <p:sp>
        <p:nvSpPr>
          <p:cNvPr id="41" name="Frame 40"/>
          <p:cNvSpPr/>
          <p:nvPr/>
        </p:nvSpPr>
        <p:spPr>
          <a:xfrm rot="5400000">
            <a:off x="7380287" y="2794626"/>
            <a:ext cx="1008063" cy="576262"/>
          </a:xfrm>
          <a:prstGeom prst="frame">
            <a:avLst>
              <a:gd name="adj1" fmla="val 6123"/>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solidFill>
                <a:schemeClr val="tx1"/>
              </a:solidFill>
              <a:latin typeface="Tw Cen MT Condensed" panose="020B0606020104020203" pitchFamily="34" charset="0"/>
            </a:endParaRPr>
          </a:p>
        </p:txBody>
      </p:sp>
      <p:sp>
        <p:nvSpPr>
          <p:cNvPr id="42" name="Frame 41"/>
          <p:cNvSpPr/>
          <p:nvPr/>
        </p:nvSpPr>
        <p:spPr>
          <a:xfrm rot="5400000">
            <a:off x="7956550" y="2794625"/>
            <a:ext cx="1008063" cy="576263"/>
          </a:xfrm>
          <a:prstGeom prst="frame">
            <a:avLst>
              <a:gd name="adj1" fmla="val 6123"/>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solidFill>
                <a:schemeClr val="tx1"/>
              </a:solidFill>
              <a:latin typeface="Tw Cen MT Condensed" panose="020B0606020104020203" pitchFamily="34" charset="0"/>
            </a:endParaRPr>
          </a:p>
        </p:txBody>
      </p:sp>
      <p:sp>
        <p:nvSpPr>
          <p:cNvPr id="43" name="Multiply 42"/>
          <p:cNvSpPr/>
          <p:nvPr/>
        </p:nvSpPr>
        <p:spPr>
          <a:xfrm>
            <a:off x="7092950" y="3083550"/>
            <a:ext cx="142875" cy="144463"/>
          </a:xfrm>
          <a:prstGeom prst="mathMultiply">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44" name="Multiply 43"/>
          <p:cNvSpPr/>
          <p:nvPr/>
        </p:nvSpPr>
        <p:spPr>
          <a:xfrm>
            <a:off x="7245350" y="3235950"/>
            <a:ext cx="142875" cy="144463"/>
          </a:xfrm>
          <a:prstGeom prst="mathMultiply">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45" name="Multiply 44"/>
          <p:cNvSpPr/>
          <p:nvPr/>
        </p:nvSpPr>
        <p:spPr>
          <a:xfrm>
            <a:off x="7397750" y="3388350"/>
            <a:ext cx="142875" cy="144463"/>
          </a:xfrm>
          <a:prstGeom prst="mathMultiply">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46" name="Multiply 45"/>
          <p:cNvSpPr/>
          <p:nvPr/>
        </p:nvSpPr>
        <p:spPr>
          <a:xfrm>
            <a:off x="7380288" y="3010525"/>
            <a:ext cx="144462" cy="144463"/>
          </a:xfrm>
          <a:prstGeom prst="mathMultiply">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47" name="Multiply 46"/>
          <p:cNvSpPr/>
          <p:nvPr/>
        </p:nvSpPr>
        <p:spPr>
          <a:xfrm>
            <a:off x="7812088" y="3299450"/>
            <a:ext cx="144462" cy="144463"/>
          </a:xfrm>
          <a:prstGeom prst="mathMultiply">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48" name="Multiply 47"/>
          <p:cNvSpPr/>
          <p:nvPr/>
        </p:nvSpPr>
        <p:spPr>
          <a:xfrm>
            <a:off x="7740650" y="2794625"/>
            <a:ext cx="144463" cy="144463"/>
          </a:xfrm>
          <a:prstGeom prst="mathMultiply">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49" name="Up Arrow 48"/>
          <p:cNvSpPr/>
          <p:nvPr/>
        </p:nvSpPr>
        <p:spPr>
          <a:xfrm rot="5945447">
            <a:off x="7600157" y="3181181"/>
            <a:ext cx="63500" cy="354013"/>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50" name="Multiply 49"/>
          <p:cNvSpPr/>
          <p:nvPr/>
        </p:nvSpPr>
        <p:spPr>
          <a:xfrm>
            <a:off x="8532813" y="2947025"/>
            <a:ext cx="142875" cy="14446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51" name="Multiply 50"/>
          <p:cNvSpPr/>
          <p:nvPr/>
        </p:nvSpPr>
        <p:spPr>
          <a:xfrm>
            <a:off x="8316913" y="2723188"/>
            <a:ext cx="142875" cy="144462"/>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52" name="Multiply 51"/>
          <p:cNvSpPr/>
          <p:nvPr/>
        </p:nvSpPr>
        <p:spPr>
          <a:xfrm>
            <a:off x="8316913" y="3370888"/>
            <a:ext cx="142875" cy="144462"/>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53" name="Multiply 52"/>
          <p:cNvSpPr/>
          <p:nvPr/>
        </p:nvSpPr>
        <p:spPr>
          <a:xfrm>
            <a:off x="8388350" y="3099425"/>
            <a:ext cx="144463" cy="14446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54" name="Multiply 53"/>
          <p:cNvSpPr/>
          <p:nvPr/>
        </p:nvSpPr>
        <p:spPr>
          <a:xfrm>
            <a:off x="7956550" y="3010525"/>
            <a:ext cx="144463" cy="14446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55" name="Left Arrow 54"/>
          <p:cNvSpPr/>
          <p:nvPr/>
        </p:nvSpPr>
        <p:spPr>
          <a:xfrm rot="21075804">
            <a:off x="8101013" y="3043863"/>
            <a:ext cx="430212" cy="47625"/>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56" name="TextBox 55"/>
          <p:cNvSpPr txBox="1"/>
          <p:nvPr/>
        </p:nvSpPr>
        <p:spPr>
          <a:xfrm>
            <a:off x="4572000" y="6157144"/>
            <a:ext cx="1079500" cy="338554"/>
          </a:xfrm>
          <a:prstGeom prst="rect">
            <a:avLst/>
          </a:prstGeom>
          <a:noFill/>
        </p:spPr>
        <p:txBody>
          <a:bodyPr>
            <a:spAutoFit/>
          </a:bodyPr>
          <a:lstStyle/>
          <a:p>
            <a:pPr algn="ctr">
              <a:defRPr/>
            </a:pPr>
            <a:r>
              <a:rPr lang="en-GB" sz="1600" dirty="0">
                <a:latin typeface="Tw Cen MT Condensed" panose="020B0606020104020203" pitchFamily="34" charset="0"/>
              </a:rPr>
              <a:t>Defensive 3</a:t>
            </a:r>
            <a:r>
              <a:rPr lang="en-GB" sz="1600" baseline="30000" dirty="0">
                <a:latin typeface="Tw Cen MT Condensed" panose="020B0606020104020203" pitchFamily="34" charset="0"/>
              </a:rPr>
              <a:t>rd</a:t>
            </a:r>
            <a:r>
              <a:rPr lang="en-GB" sz="1600" dirty="0">
                <a:latin typeface="Tw Cen MT Condensed" panose="020B0606020104020203" pitchFamily="34" charset="0"/>
              </a:rPr>
              <a:t>.</a:t>
            </a:r>
          </a:p>
        </p:txBody>
      </p:sp>
      <p:sp>
        <p:nvSpPr>
          <p:cNvPr id="57" name="TextBox 56"/>
          <p:cNvSpPr txBox="1"/>
          <p:nvPr/>
        </p:nvSpPr>
        <p:spPr>
          <a:xfrm>
            <a:off x="5867400" y="6165081"/>
            <a:ext cx="792163" cy="584775"/>
          </a:xfrm>
          <a:prstGeom prst="rect">
            <a:avLst/>
          </a:prstGeom>
          <a:noFill/>
        </p:spPr>
        <p:txBody>
          <a:bodyPr>
            <a:spAutoFit/>
          </a:bodyPr>
          <a:lstStyle/>
          <a:p>
            <a:pPr algn="ctr">
              <a:defRPr/>
            </a:pPr>
            <a:r>
              <a:rPr lang="en-GB" sz="1600" dirty="0">
                <a:latin typeface="Tw Cen MT Condensed" panose="020B0606020104020203" pitchFamily="34" charset="0"/>
              </a:rPr>
              <a:t>Middle  3</a:t>
            </a:r>
            <a:r>
              <a:rPr lang="en-GB" sz="1600" baseline="30000" dirty="0">
                <a:latin typeface="Tw Cen MT Condensed" panose="020B0606020104020203" pitchFamily="34" charset="0"/>
              </a:rPr>
              <a:t>rd</a:t>
            </a:r>
            <a:r>
              <a:rPr lang="en-GB" sz="1600" dirty="0">
                <a:latin typeface="Tw Cen MT Condensed" panose="020B0606020104020203" pitchFamily="34" charset="0"/>
              </a:rPr>
              <a:t>.</a:t>
            </a:r>
          </a:p>
        </p:txBody>
      </p:sp>
      <p:sp>
        <p:nvSpPr>
          <p:cNvPr id="58" name="TextBox 57"/>
          <p:cNvSpPr txBox="1"/>
          <p:nvPr/>
        </p:nvSpPr>
        <p:spPr>
          <a:xfrm>
            <a:off x="7019925" y="6130156"/>
            <a:ext cx="1081088" cy="584775"/>
          </a:xfrm>
          <a:prstGeom prst="rect">
            <a:avLst/>
          </a:prstGeom>
          <a:noFill/>
        </p:spPr>
        <p:txBody>
          <a:bodyPr>
            <a:spAutoFit/>
          </a:bodyPr>
          <a:lstStyle/>
          <a:p>
            <a:pPr algn="ctr">
              <a:defRPr/>
            </a:pPr>
            <a:r>
              <a:rPr lang="en-GB" sz="1600" dirty="0">
                <a:latin typeface="Tw Cen MT Condensed" panose="020B0606020104020203" pitchFamily="34" charset="0"/>
              </a:rPr>
              <a:t>Attacking</a:t>
            </a:r>
          </a:p>
          <a:p>
            <a:pPr algn="ctr">
              <a:defRPr/>
            </a:pPr>
            <a:r>
              <a:rPr lang="en-GB" sz="1600" dirty="0">
                <a:latin typeface="Tw Cen MT Condensed" panose="020B0606020104020203" pitchFamily="34" charset="0"/>
              </a:rPr>
              <a:t>3</a:t>
            </a:r>
            <a:r>
              <a:rPr lang="en-GB" sz="1600" baseline="30000" dirty="0">
                <a:latin typeface="Tw Cen MT Condensed" panose="020B0606020104020203" pitchFamily="34" charset="0"/>
              </a:rPr>
              <a:t>rd</a:t>
            </a:r>
            <a:r>
              <a:rPr lang="en-GB" sz="1600" dirty="0">
                <a:latin typeface="Tw Cen MT Condensed" panose="020B0606020104020203" pitchFamily="34" charset="0"/>
              </a:rPr>
              <a:t>.</a:t>
            </a:r>
          </a:p>
        </p:txBody>
      </p:sp>
      <p:sp>
        <p:nvSpPr>
          <p:cNvPr id="59" name="Left-Right Arrow 58"/>
          <p:cNvSpPr/>
          <p:nvPr/>
        </p:nvSpPr>
        <p:spPr>
          <a:xfrm>
            <a:off x="4572000" y="5949181"/>
            <a:ext cx="1079500" cy="215900"/>
          </a:xfrm>
          <a:prstGeom prst="leftRightArrow">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60" name="Left-Right Arrow 59"/>
          <p:cNvSpPr/>
          <p:nvPr/>
        </p:nvSpPr>
        <p:spPr>
          <a:xfrm>
            <a:off x="5795963" y="5949181"/>
            <a:ext cx="1008062" cy="215900"/>
          </a:xfrm>
          <a:prstGeom prst="leftRightArrow">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61" name="Left-Right Arrow 60"/>
          <p:cNvSpPr/>
          <p:nvPr/>
        </p:nvSpPr>
        <p:spPr>
          <a:xfrm>
            <a:off x="6948488" y="5949181"/>
            <a:ext cx="1079500" cy="215900"/>
          </a:xfrm>
          <a:prstGeom prst="leftRightArrow">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62" name="Flowchart: Delay 61"/>
          <p:cNvSpPr/>
          <p:nvPr/>
        </p:nvSpPr>
        <p:spPr>
          <a:xfrm>
            <a:off x="4572000" y="4653781"/>
            <a:ext cx="504825" cy="1079500"/>
          </a:xfrm>
          <a:prstGeom prst="flowChartDelay">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chemeClr val="tx1"/>
                </a:solidFill>
                <a:latin typeface="Tw Cen MT Condensed" panose="020B0606020104020203" pitchFamily="34" charset="0"/>
              </a:rPr>
              <a:t>The circle</a:t>
            </a:r>
          </a:p>
        </p:txBody>
      </p:sp>
    </p:spTree>
    <p:extLst>
      <p:ext uri="{BB962C8B-B14F-4D97-AF65-F5344CB8AC3E}">
        <p14:creationId xmlns:p14="http://schemas.microsoft.com/office/powerpoint/2010/main" val="946464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331640" y="7542"/>
            <a:ext cx="6481763" cy="793849"/>
          </a:xfrm>
          <a:prstGeom prst="rect">
            <a:avLst/>
          </a:prstGeom>
          <a:solidFill>
            <a:srgbClr val="00B050"/>
          </a:solidFill>
          <a:ln w="9525">
            <a:solidFill>
              <a:schemeClr val="tx1"/>
            </a:solidFill>
            <a:miter lim="800000"/>
            <a:headEnd/>
            <a:tailEnd/>
          </a:ln>
        </p:spPr>
        <p:txBody>
          <a:bodyPr anchor="ctr">
            <a:normAutofit lnSpcReduction="10000"/>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High 5 Netball</a:t>
            </a:r>
          </a:p>
          <a:p>
            <a:pPr algn="ctr" fontAlgn="auto">
              <a:spcBef>
                <a:spcPts val="0"/>
              </a:spcBef>
              <a:spcAft>
                <a:spcPts val="0"/>
              </a:spcAft>
              <a:defRPr/>
            </a:pPr>
            <a:r>
              <a:rPr lang="en-GB" sz="2400" dirty="0">
                <a:latin typeface="Tw Cen MT Condensed Extra Bold" panose="020B0803020202020204" pitchFamily="34" charset="0"/>
                <a:ea typeface="+mj-ea"/>
                <a:cs typeface="+mj-cs"/>
              </a:rPr>
              <a:t> Year 3- Lesson 3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69330" y="-27384"/>
            <a:ext cx="1190302" cy="784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6" descr="Image result for field hockey cartoon png"/>
          <p:cNvSpPr>
            <a:spLocks noChangeAspect="1" noChangeArrowheads="1"/>
          </p:cNvSpPr>
          <p:nvPr/>
        </p:nvSpPr>
        <p:spPr bwMode="auto">
          <a:xfrm>
            <a:off x="307975" y="-2738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4" descr="Image result for netball cartoon clipart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7856" y="10338"/>
            <a:ext cx="632661" cy="7971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netball cartoon clipart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7909" y="4238"/>
            <a:ext cx="632661" cy="7971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918202" y="-27384"/>
            <a:ext cx="1190302" cy="784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Subtitle 2"/>
          <p:cNvSpPr txBox="1">
            <a:spLocks/>
          </p:cNvSpPr>
          <p:nvPr/>
        </p:nvSpPr>
        <p:spPr bwMode="auto">
          <a:xfrm>
            <a:off x="179388" y="836712"/>
            <a:ext cx="3240087" cy="1152525"/>
          </a:xfrm>
          <a:prstGeom prst="rect">
            <a:avLst/>
          </a:prstGeom>
          <a:solidFill>
            <a:schemeClr val="tx2">
              <a:lumMod val="40000"/>
              <a:lumOff val="60000"/>
            </a:schemeClr>
          </a:solidFill>
          <a:ln w="9525">
            <a:solidFill>
              <a:schemeClr val="tx1"/>
            </a:solidFill>
            <a:miter lim="800000"/>
            <a:headEnd/>
            <a:tailEnd/>
          </a:ln>
        </p:spPr>
        <p:txBody>
          <a:bodyPr>
            <a:normAutofit fontScale="92500" lnSpcReduction="20000"/>
          </a:bodyPr>
          <a:lstStyle/>
          <a:p>
            <a:pPr marL="342900" indent="-342900" fontAlgn="auto">
              <a:spcBef>
                <a:spcPct val="20000"/>
              </a:spcBef>
              <a:spcAft>
                <a:spcPts val="0"/>
              </a:spcAft>
              <a:buFont typeface="Arial" pitchFamily="34" charset="0"/>
              <a:buNone/>
              <a:defRPr/>
            </a:pPr>
            <a:r>
              <a:rPr lang="en-GB" sz="1600" b="1" u="sng" dirty="0">
                <a:latin typeface="Tw Cen MT Condensed" panose="020B0606020104020203" pitchFamily="34" charset="0"/>
              </a:rPr>
              <a:t>Learning Objectives:</a:t>
            </a:r>
          </a:p>
          <a:p>
            <a:pPr fontAlgn="auto">
              <a:spcBef>
                <a:spcPct val="20000"/>
              </a:spcBef>
              <a:spcAft>
                <a:spcPts val="0"/>
              </a:spcAft>
              <a:buFont typeface="Arial" pitchFamily="34" charset="0"/>
              <a:buNone/>
              <a:defRPr/>
            </a:pPr>
            <a:r>
              <a:rPr lang="en-GB" sz="1600" dirty="0">
                <a:latin typeface="Tw Cen MT Condensed" panose="020B0606020104020203" pitchFamily="34" charset="0"/>
              </a:rPr>
              <a:t>L.O 1 –  Develop pupils ability to show the correct footwork for Netball</a:t>
            </a:r>
          </a:p>
          <a:p>
            <a:pPr fontAlgn="auto">
              <a:spcBef>
                <a:spcPct val="20000"/>
              </a:spcBef>
              <a:spcAft>
                <a:spcPts val="0"/>
              </a:spcAft>
              <a:buFont typeface="Arial" pitchFamily="34" charset="0"/>
              <a:buNone/>
              <a:defRPr/>
            </a:pPr>
            <a:r>
              <a:rPr lang="en-GB" sz="1600" dirty="0">
                <a:latin typeface="Tw Cen MT Condensed" panose="020B0606020104020203" pitchFamily="34" charset="0"/>
              </a:rPr>
              <a:t>L.O 2 –  Develop pupils ability to throw &amp;  catch effectively</a:t>
            </a:r>
          </a:p>
        </p:txBody>
      </p:sp>
      <p:sp>
        <p:nvSpPr>
          <p:cNvPr id="12" name="TextBox 5"/>
          <p:cNvSpPr txBox="1">
            <a:spLocks noChangeArrowheads="1"/>
          </p:cNvSpPr>
          <p:nvPr/>
        </p:nvSpPr>
        <p:spPr bwMode="auto">
          <a:xfrm>
            <a:off x="179388" y="3273946"/>
            <a:ext cx="8785225" cy="3539430"/>
          </a:xfrm>
          <a:prstGeom prst="rect">
            <a:avLst/>
          </a:prstGeom>
          <a:noFill/>
          <a:ln w="9525">
            <a:solidFill>
              <a:schemeClr val="tx1"/>
            </a:solidFill>
            <a:miter lim="800000"/>
            <a:headEnd/>
            <a:tailEnd/>
          </a:ln>
        </p:spPr>
        <p:txBody>
          <a:bodyPr>
            <a:spAutoFit/>
          </a:bodyPr>
          <a:lstStyle/>
          <a:p>
            <a:pPr fontAlgn="auto">
              <a:spcBef>
                <a:spcPts val="0"/>
              </a:spcBef>
              <a:spcAft>
                <a:spcPts val="0"/>
              </a:spcAft>
              <a:defRPr/>
            </a:pPr>
            <a:r>
              <a:rPr lang="en-GB" sz="1600" b="1" u="sng" dirty="0">
                <a:latin typeface="Tw Cen MT Condensed" panose="020B0606020104020203" pitchFamily="34" charset="0"/>
              </a:rPr>
              <a:t>Lesson Plan:</a:t>
            </a:r>
          </a:p>
          <a:p>
            <a:pPr fontAlgn="auto">
              <a:spcBef>
                <a:spcPts val="0"/>
              </a:spcBef>
              <a:spcAft>
                <a:spcPts val="0"/>
              </a:spcAft>
              <a:defRPr/>
            </a:pPr>
            <a:r>
              <a:rPr lang="en-GB" sz="1600" u="sng" dirty="0">
                <a:latin typeface="Tw Cen MT Condensed" panose="020B0606020104020203" pitchFamily="34" charset="0"/>
              </a:rPr>
              <a:t>1. Warm-up - Command Response: </a:t>
            </a:r>
            <a:r>
              <a:rPr lang="en-GB" sz="1600" dirty="0">
                <a:latin typeface="Tw Cen MT Condensed" panose="020B0606020104020203" pitchFamily="34" charset="0"/>
              </a:rPr>
              <a:t>Pupils move into spaces jogging constantly, upon commands all pupils must perform action (Touch, 3 Steps, Jump, Hop, Robot arms, Wave.) STRETCH then repeat 1</a:t>
            </a:r>
            <a:r>
              <a:rPr lang="en-GB" sz="1600" baseline="30000" dirty="0">
                <a:latin typeface="Tw Cen MT Condensed" panose="020B0606020104020203" pitchFamily="34" charset="0"/>
              </a:rPr>
              <a:t>st</a:t>
            </a:r>
            <a:r>
              <a:rPr lang="en-GB" sz="1600" dirty="0">
                <a:latin typeface="Tw Cen MT Condensed" panose="020B0606020104020203" pitchFamily="34" charset="0"/>
              </a:rPr>
              <a:t> phase of Warm-up.</a:t>
            </a:r>
            <a:endParaRPr lang="en-GB" sz="1600" u="sng" dirty="0">
              <a:latin typeface="Tw Cen MT Condensed" panose="020B0606020104020203" pitchFamily="34" charset="0"/>
            </a:endParaRPr>
          </a:p>
          <a:p>
            <a:pPr fontAlgn="auto">
              <a:spcBef>
                <a:spcPts val="0"/>
              </a:spcBef>
              <a:spcAft>
                <a:spcPts val="0"/>
              </a:spcAft>
              <a:defRPr/>
            </a:pPr>
            <a:r>
              <a:rPr lang="en-GB" sz="1600" u="sng" dirty="0">
                <a:latin typeface="Tw Cen MT Condensed" panose="020B0606020104020203" pitchFamily="34" charset="0"/>
              </a:rPr>
              <a:t>2. Skill intro – Footwork drill: </a:t>
            </a:r>
            <a:r>
              <a:rPr lang="en-GB" sz="1600" dirty="0">
                <a:latin typeface="Tw Cen MT Condensed" panose="020B0606020104020203" pitchFamily="34" charset="0"/>
              </a:rPr>
              <a:t>Set out a 30 x 30 grid. Pupils move in any direction , introduce several balls and ask pupils to pass the balls to one another. Inform the pupils they can only take one step once they have caught the ball. </a:t>
            </a:r>
            <a:r>
              <a:rPr lang="en-GB" sz="1600" b="1" u="sng" dirty="0">
                <a:latin typeface="Tw Cen MT Condensed" panose="020B0606020104020203" pitchFamily="34" charset="0"/>
              </a:rPr>
              <a:t>*Ten Drops* - </a:t>
            </a:r>
            <a:r>
              <a:rPr lang="en-GB" sz="1600" u="sng" dirty="0">
                <a:latin typeface="Tw Cen MT Condensed" panose="020B0606020104020203" pitchFamily="34" charset="0"/>
              </a:rPr>
              <a:t>Class continue to use the footwork rule but play ten drops. </a:t>
            </a:r>
            <a:r>
              <a:rPr lang="en-GB" sz="1600" dirty="0">
                <a:latin typeface="Tw Cen MT Condensed" panose="020B0606020104020203" pitchFamily="34" charset="0"/>
              </a:rPr>
              <a:t>How long can the class last before they drop the ball ten times. </a:t>
            </a:r>
            <a:r>
              <a:rPr lang="en-GB" sz="1600" b="1" i="1" u="sng" dirty="0">
                <a:latin typeface="Tw Cen MT Condensed" panose="020B0606020104020203" pitchFamily="34" charset="0"/>
              </a:rPr>
              <a:t>M/A – Catch with one hand, L/A – Allow for 2 steps holding ball.</a:t>
            </a:r>
          </a:p>
          <a:p>
            <a:pPr fontAlgn="auto">
              <a:spcBef>
                <a:spcPts val="0"/>
              </a:spcBef>
              <a:spcAft>
                <a:spcPts val="0"/>
              </a:spcAft>
              <a:defRPr/>
            </a:pPr>
            <a:endParaRPr lang="en-GB" sz="1600" b="1" i="1" u="sng" dirty="0">
              <a:latin typeface="Tw Cen MT Condensed" panose="020B0606020104020203" pitchFamily="34" charset="0"/>
            </a:endParaRPr>
          </a:p>
          <a:p>
            <a:pPr fontAlgn="auto">
              <a:spcBef>
                <a:spcPts val="0"/>
              </a:spcBef>
              <a:spcAft>
                <a:spcPts val="0"/>
              </a:spcAft>
              <a:defRPr/>
            </a:pPr>
            <a:r>
              <a:rPr lang="en-GB" sz="1600" u="sng" dirty="0">
                <a:latin typeface="Tw Cen MT Condensed" panose="020B0606020104020203" pitchFamily="34" charset="0"/>
              </a:rPr>
              <a:t>3. Skill progression – Footwork Drill - The cross-over:</a:t>
            </a:r>
            <a:r>
              <a:rPr lang="en-GB" sz="1600" dirty="0">
                <a:latin typeface="Tw Cen MT Condensed" panose="020B0606020104020203" pitchFamily="34" charset="0"/>
              </a:rPr>
              <a:t> Mark out 3 grids (Grids 1, 2 &amp; 3). Split class into 4 groups, 2 groups per grid. Pupils have to move the ball into the opposite grid as a team without dropping the ball, then immediately transfer the ball into the next grid. In the time allocated teams must count how many times the ball has been transferred. If the pupils drop the ball or show improper footwork they start again from ‘0’. </a:t>
            </a:r>
            <a:r>
              <a:rPr lang="en-GB" sz="1600" b="1" i="1" u="sng" dirty="0">
                <a:latin typeface="Tw Cen MT Condensed" panose="020B0606020104020203" pitchFamily="34" charset="0"/>
              </a:rPr>
              <a:t>Diff – As above </a:t>
            </a:r>
          </a:p>
          <a:p>
            <a:pPr fontAlgn="auto">
              <a:spcBef>
                <a:spcPts val="0"/>
              </a:spcBef>
              <a:spcAft>
                <a:spcPts val="0"/>
              </a:spcAft>
              <a:defRPr/>
            </a:pPr>
            <a:r>
              <a:rPr lang="en-GB" sz="1600" u="sng" dirty="0">
                <a:latin typeface="Tw Cen MT Condensed" panose="020B0606020104020203" pitchFamily="34" charset="0"/>
              </a:rPr>
              <a:t>4. Skill related competition – High 5 Netball game: </a:t>
            </a:r>
            <a:r>
              <a:rPr lang="en-GB" sz="1600" b="1" i="1" u="sng" dirty="0">
                <a:latin typeface="Tw Cen MT Condensed" panose="020B0606020104020203" pitchFamily="34" charset="0"/>
              </a:rPr>
              <a:t>M/A </a:t>
            </a:r>
            <a:r>
              <a:rPr lang="en-GB" sz="1600" b="1" i="1" u="sng" dirty="0" err="1">
                <a:latin typeface="Tw Cen MT Condensed" panose="020B0606020104020203" pitchFamily="34" charset="0"/>
              </a:rPr>
              <a:t>vsM</a:t>
            </a:r>
            <a:r>
              <a:rPr lang="en-GB" sz="1600" b="1" i="1" u="sng" dirty="0">
                <a:latin typeface="Tw Cen MT Condensed" panose="020B0606020104020203" pitchFamily="34" charset="0"/>
              </a:rPr>
              <a:t>/A. L/A </a:t>
            </a:r>
            <a:r>
              <a:rPr lang="en-GB" sz="1600" b="1" i="1" u="sng" dirty="0" err="1">
                <a:latin typeface="Tw Cen MT Condensed" panose="020B0606020104020203" pitchFamily="34" charset="0"/>
              </a:rPr>
              <a:t>vs</a:t>
            </a:r>
            <a:r>
              <a:rPr lang="en-GB" sz="1600" b="1" i="1" u="sng" dirty="0">
                <a:latin typeface="Tw Cen MT Condensed" panose="020B0606020104020203" pitchFamily="34" charset="0"/>
              </a:rPr>
              <a:t> L/A. </a:t>
            </a:r>
            <a:r>
              <a:rPr lang="en-GB" sz="1600" dirty="0">
                <a:latin typeface="Tw Cen MT Condensed" panose="020B0606020104020203" pitchFamily="34" charset="0"/>
              </a:rPr>
              <a:t>Court must be split into equal thirds. Pupils must adopt specific positions (GK, GD, C, GA, GS), encourage pupils to rotate positions often. Enforce footwork drill to ensure learning in lesson is reinforced.</a:t>
            </a:r>
            <a:endParaRPr lang="en-GB" sz="1600" u="sng" dirty="0">
              <a:latin typeface="Tw Cen MT Condensed" panose="020B0606020104020203" pitchFamily="34" charset="0"/>
            </a:endParaRPr>
          </a:p>
        </p:txBody>
      </p:sp>
      <p:sp>
        <p:nvSpPr>
          <p:cNvPr id="16" name="TextBox 13"/>
          <p:cNvSpPr txBox="1">
            <a:spLocks noChangeArrowheads="1"/>
          </p:cNvSpPr>
          <p:nvPr/>
        </p:nvSpPr>
        <p:spPr bwMode="auto">
          <a:xfrm>
            <a:off x="179388" y="2636912"/>
            <a:ext cx="8785225" cy="584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b="1" u="sng">
                <a:latin typeface="Tw Cen MT Condensed" panose="020B0606020104020203" pitchFamily="34" charset="0"/>
              </a:rPr>
              <a:t>SoW Milestone Focus:  </a:t>
            </a:r>
            <a:r>
              <a:rPr lang="en-GB" altLang="en-US" sz="1600">
                <a:latin typeface="Tw Cen MT Condensed" panose="020B0606020104020203" pitchFamily="34" charset="0"/>
              </a:rPr>
              <a:t>(4) Display an understanding of fair play, working well with others. (5) Field, defend &amp; attack tactically. (6) Utilise new skills in competitive situations, as a team.</a:t>
            </a:r>
            <a:endParaRPr lang="en-GB" altLang="en-US" sz="1600" b="1" i="1" u="sng">
              <a:latin typeface="Tw Cen MT Condensed" panose="020B0606020104020203" pitchFamily="34" charset="0"/>
            </a:endParaRPr>
          </a:p>
        </p:txBody>
      </p:sp>
      <p:sp>
        <p:nvSpPr>
          <p:cNvPr id="19" name="Subtitle 2"/>
          <p:cNvSpPr txBox="1">
            <a:spLocks/>
          </p:cNvSpPr>
          <p:nvPr/>
        </p:nvSpPr>
        <p:spPr>
          <a:xfrm>
            <a:off x="3492500" y="836712"/>
            <a:ext cx="5472113" cy="1152525"/>
          </a:xfrm>
          <a:prstGeom prst="rect">
            <a:avLst/>
          </a:prstGeom>
          <a:solidFill>
            <a:schemeClr val="tx2">
              <a:lumMod val="40000"/>
              <a:lumOff val="60000"/>
            </a:schemeClr>
          </a:solidFill>
          <a:ln>
            <a:solidFill>
              <a:schemeClr val="tx1"/>
            </a:solidFill>
          </a:ln>
        </p:spPr>
        <p:txBody>
          <a:bodyPr anchor="ctr">
            <a:noAutofit/>
          </a:bodyPr>
          <a:lstStyle/>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1 – Pupils will be able to show correct footwork in simple tasks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2 –  Pupils will be able to show correct footwork in a task with some variables, whilst catching and throwing with moderate success</a:t>
            </a:r>
            <a:endParaRPr lang="en-GB" sz="1400" b="1" dirty="0">
              <a:latin typeface="Tw Cen MT Condensed" panose="020B0606020104020203" pitchFamily="34" charset="0"/>
            </a:endParaRP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3 – Pupils will be able to show correct footwork in a conditioned game situation, whilst throwing and catching with a high level of success.</a:t>
            </a:r>
            <a:endParaRPr lang="en-GB" sz="1400" b="1" dirty="0">
              <a:latin typeface="Tw Cen MT Condensed" panose="020B0606020104020203" pitchFamily="34" charset="0"/>
            </a:endParaRPr>
          </a:p>
        </p:txBody>
      </p:sp>
      <p:sp>
        <p:nvSpPr>
          <p:cNvPr id="20" name="TextBox 12"/>
          <p:cNvSpPr txBox="1">
            <a:spLocks noChangeArrowheads="1"/>
          </p:cNvSpPr>
          <p:nvPr/>
        </p:nvSpPr>
        <p:spPr bwMode="auto">
          <a:xfrm>
            <a:off x="5940425" y="2148731"/>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21" name="TextBox 10"/>
          <p:cNvSpPr txBox="1">
            <a:spLocks noChangeArrowheads="1"/>
          </p:cNvSpPr>
          <p:nvPr/>
        </p:nvSpPr>
        <p:spPr bwMode="auto">
          <a:xfrm>
            <a:off x="179388" y="2148731"/>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22" name="TextBox 11"/>
          <p:cNvSpPr txBox="1">
            <a:spLocks noChangeArrowheads="1"/>
          </p:cNvSpPr>
          <p:nvPr/>
        </p:nvSpPr>
        <p:spPr bwMode="auto">
          <a:xfrm>
            <a:off x="3132138" y="2148731"/>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pic>
        <p:nvPicPr>
          <p:cNvPr id="23" name="Picture 20" descr="C:\Users\class3\AppData\Local\Microsoft\Windows\Temporary Internet Files\Low\Content.IE5\JRAFYQTJ\+%20Goal[1].jpg"/>
          <p:cNvPicPr>
            <a:picLocks noChangeAspect="1" noChangeArrowheads="1"/>
          </p:cNvPicPr>
          <p:nvPr/>
        </p:nvPicPr>
        <p:blipFill>
          <a:blip r:embed="rId4">
            <a:extLst>
              <a:ext uri="{28A0092B-C50C-407E-A947-70E740481C1C}">
                <a14:useLocalDpi xmlns:a14="http://schemas.microsoft.com/office/drawing/2010/main" val="0"/>
              </a:ext>
            </a:extLst>
          </a:blip>
          <a:srcRect t="3590" b="4846"/>
          <a:stretch>
            <a:fillRect/>
          </a:stretch>
        </p:blipFill>
        <p:spPr bwMode="auto">
          <a:xfrm>
            <a:off x="2300288" y="2132856"/>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1"/>
          <p:cNvPicPr>
            <a:picLocks noChangeAspect="1" noChangeArrowheads="1"/>
          </p:cNvPicPr>
          <p:nvPr/>
        </p:nvPicPr>
        <p:blipFill>
          <a:blip r:embed="rId5">
            <a:extLst>
              <a:ext uri="{28A0092B-C50C-407E-A947-70E740481C1C}">
                <a14:useLocalDpi xmlns:a14="http://schemas.microsoft.com/office/drawing/2010/main" val="0"/>
              </a:ext>
            </a:extLst>
          </a:blip>
          <a:srcRect l="6734" t="11652" r="7497" b="9624"/>
          <a:stretch>
            <a:fillRect/>
          </a:stretch>
        </p:blipFill>
        <p:spPr bwMode="auto">
          <a:xfrm>
            <a:off x="5076825" y="2148731"/>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3" descr="http://tummax.com/wp-content/uploads/2015/05/wow.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27988" y="2148731"/>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7469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331640" y="7542"/>
            <a:ext cx="6481763" cy="793849"/>
          </a:xfrm>
          <a:prstGeom prst="rect">
            <a:avLst/>
          </a:prstGeom>
          <a:solidFill>
            <a:srgbClr val="00B050"/>
          </a:solidFill>
          <a:ln w="9525">
            <a:solidFill>
              <a:schemeClr val="tx1"/>
            </a:solidFill>
            <a:miter lim="800000"/>
            <a:headEnd/>
            <a:tailEnd/>
          </a:ln>
        </p:spPr>
        <p:txBody>
          <a:bodyPr anchor="ctr">
            <a:normAutofit lnSpcReduction="10000"/>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High 5 Netball</a:t>
            </a:r>
          </a:p>
          <a:p>
            <a:pPr algn="ctr" fontAlgn="auto">
              <a:spcBef>
                <a:spcPts val="0"/>
              </a:spcBef>
              <a:spcAft>
                <a:spcPts val="0"/>
              </a:spcAft>
              <a:defRPr/>
            </a:pPr>
            <a:r>
              <a:rPr lang="en-GB" sz="2400" dirty="0">
                <a:latin typeface="Tw Cen MT Condensed Extra Bold" panose="020B0803020202020204" pitchFamily="34" charset="0"/>
                <a:ea typeface="+mj-ea"/>
                <a:cs typeface="+mj-cs"/>
              </a:rPr>
              <a:t> Year 3- Lesson 3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69330" y="-27384"/>
            <a:ext cx="1190302" cy="784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6" descr="Image result for field hockey cartoon png"/>
          <p:cNvSpPr>
            <a:spLocks noChangeAspect="1" noChangeArrowheads="1"/>
          </p:cNvSpPr>
          <p:nvPr/>
        </p:nvSpPr>
        <p:spPr bwMode="auto">
          <a:xfrm>
            <a:off x="307975" y="-2738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4" descr="Image result for netball cartoon clipart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7856" y="10338"/>
            <a:ext cx="632661" cy="7971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netball cartoon clipart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7909" y="4238"/>
            <a:ext cx="632661" cy="7971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918202" y="-27384"/>
            <a:ext cx="1190302" cy="784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6"/>
          <p:cNvSpPr txBox="1">
            <a:spLocks noChangeArrowheads="1"/>
          </p:cNvSpPr>
          <p:nvPr/>
        </p:nvSpPr>
        <p:spPr bwMode="auto">
          <a:xfrm>
            <a:off x="4643438" y="836712"/>
            <a:ext cx="4321175"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Teaching Points – The chest pass</a:t>
            </a:r>
          </a:p>
          <a:p>
            <a:pPr eaLnBrk="1" hangingPunct="1">
              <a:spcBef>
                <a:spcPct val="0"/>
              </a:spcBef>
              <a:buFontTx/>
              <a:buNone/>
            </a:pPr>
            <a:r>
              <a:rPr lang="en-GB" altLang="en-US" sz="1600" dirty="0">
                <a:latin typeface="Tw Cen MT Condensed" panose="020B0606020104020203" pitchFamily="34" charset="0"/>
              </a:rPr>
              <a:t>Hold the ball against chest.</a:t>
            </a:r>
          </a:p>
          <a:p>
            <a:pPr eaLnBrk="1" hangingPunct="1">
              <a:spcBef>
                <a:spcPct val="0"/>
              </a:spcBef>
              <a:buFontTx/>
              <a:buNone/>
            </a:pPr>
            <a:r>
              <a:rPr lang="en-GB" altLang="en-US" sz="1600" dirty="0">
                <a:latin typeface="Tw Cen MT Condensed" panose="020B0606020104020203" pitchFamily="34" charset="0"/>
              </a:rPr>
              <a:t>Hands each side of the</a:t>
            </a:r>
          </a:p>
          <a:p>
            <a:pPr eaLnBrk="1" hangingPunct="1">
              <a:spcBef>
                <a:spcPct val="0"/>
              </a:spcBef>
              <a:buFontTx/>
              <a:buNone/>
            </a:pPr>
            <a:r>
              <a:rPr lang="en-GB" altLang="en-US" sz="1600" dirty="0">
                <a:latin typeface="Tw Cen MT Condensed" panose="020B0606020104020203" pitchFamily="34" charset="0"/>
              </a:rPr>
              <a:t>Ball. Step into pass</a:t>
            </a:r>
          </a:p>
          <a:p>
            <a:pPr eaLnBrk="1" hangingPunct="1">
              <a:spcBef>
                <a:spcPct val="0"/>
              </a:spcBef>
              <a:buFontTx/>
              <a:buNone/>
            </a:pPr>
            <a:r>
              <a:rPr lang="en-GB" altLang="en-US" sz="1600" dirty="0">
                <a:latin typeface="Tw Cen MT Condensed" panose="020B0606020104020203" pitchFamily="34" charset="0"/>
              </a:rPr>
              <a:t>points fingers at target</a:t>
            </a:r>
          </a:p>
        </p:txBody>
      </p:sp>
      <p:sp>
        <p:nvSpPr>
          <p:cNvPr id="11" name="TextBox 25"/>
          <p:cNvSpPr txBox="1">
            <a:spLocks noChangeArrowheads="1"/>
          </p:cNvSpPr>
          <p:nvPr/>
        </p:nvSpPr>
        <p:spPr bwMode="auto">
          <a:xfrm>
            <a:off x="4643438" y="2219380"/>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a:latin typeface="Tw Cen MT Condensed" panose="020B0606020104020203" pitchFamily="34" charset="0"/>
              </a:rPr>
              <a:t>3. Skill intro</a:t>
            </a:r>
          </a:p>
          <a:p>
            <a:pPr eaLnBrk="1" hangingPunct="1">
              <a:spcBef>
                <a:spcPct val="0"/>
              </a:spcBef>
              <a:buFontTx/>
              <a:buNone/>
            </a:pPr>
            <a:endParaRPr lang="en-GB" altLang="en-US" sz="1600" u="sng">
              <a:latin typeface="Tw Cen MT Condensed" panose="020B0606020104020203" pitchFamily="34" charset="0"/>
            </a:endParaRPr>
          </a:p>
          <a:p>
            <a:pPr eaLnBrk="1" hangingPunct="1">
              <a:spcBef>
                <a:spcPct val="0"/>
              </a:spcBef>
              <a:buFontTx/>
              <a:buAutoNum type="arabicPeriod"/>
            </a:pPr>
            <a:endParaRPr lang="en-GB" altLang="en-US" sz="1600" u="sng">
              <a:latin typeface="Tw Cen MT Condensed" panose="020B0606020104020203" pitchFamily="34" charset="0"/>
            </a:endParaRPr>
          </a:p>
          <a:p>
            <a:pPr eaLnBrk="1" hangingPunct="1">
              <a:spcBef>
                <a:spcPct val="0"/>
              </a:spcBef>
              <a:buFontTx/>
              <a:buAutoNum type="arabicPeriod"/>
            </a:pPr>
            <a:endParaRPr lang="en-GB" altLang="en-US" sz="1600" u="sng">
              <a:latin typeface="Tw Cen MT Condensed" panose="020B0606020104020203" pitchFamily="34" charset="0"/>
            </a:endParaRPr>
          </a:p>
          <a:p>
            <a:pPr eaLnBrk="1" hangingPunct="1">
              <a:spcBef>
                <a:spcPct val="0"/>
              </a:spcBef>
              <a:buFontTx/>
              <a:buAutoNum type="arabicPeriod"/>
            </a:pPr>
            <a:endParaRPr lang="en-GB" altLang="en-US" sz="1600" u="sng">
              <a:latin typeface="Tw Cen MT Condensed" panose="020B0606020104020203" pitchFamily="34" charset="0"/>
            </a:endParaRPr>
          </a:p>
          <a:p>
            <a:pPr eaLnBrk="1" hangingPunct="1">
              <a:spcBef>
                <a:spcPct val="0"/>
              </a:spcBef>
              <a:buFontTx/>
              <a:buNone/>
            </a:pPr>
            <a:endParaRPr lang="en-GB" altLang="en-US" sz="1600" u="sng">
              <a:latin typeface="Tw Cen MT Condensed" panose="020B0606020104020203" pitchFamily="34" charset="0"/>
            </a:endParaRPr>
          </a:p>
        </p:txBody>
      </p:sp>
      <p:cxnSp>
        <p:nvCxnSpPr>
          <p:cNvPr id="12" name="Straight Connector 11"/>
          <p:cNvCxnSpPr/>
          <p:nvPr/>
        </p:nvCxnSpPr>
        <p:spPr>
          <a:xfrm>
            <a:off x="4932363" y="3298880"/>
            <a:ext cx="39608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Multiply 12"/>
          <p:cNvSpPr/>
          <p:nvPr/>
        </p:nvSpPr>
        <p:spPr>
          <a:xfrm>
            <a:off x="5364163" y="3371905"/>
            <a:ext cx="215900"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14" name="Multiply 13"/>
          <p:cNvSpPr/>
          <p:nvPr/>
        </p:nvSpPr>
        <p:spPr>
          <a:xfrm>
            <a:off x="7740650" y="2363842"/>
            <a:ext cx="217488"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15" name="Multiply 14"/>
          <p:cNvSpPr/>
          <p:nvPr/>
        </p:nvSpPr>
        <p:spPr>
          <a:xfrm>
            <a:off x="7740650" y="3371905"/>
            <a:ext cx="215900"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16" name="Multiply 15"/>
          <p:cNvSpPr/>
          <p:nvPr/>
        </p:nvSpPr>
        <p:spPr>
          <a:xfrm>
            <a:off x="5364163" y="2506717"/>
            <a:ext cx="215900" cy="163513"/>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17" name="Multiply 16"/>
          <p:cNvSpPr/>
          <p:nvPr/>
        </p:nvSpPr>
        <p:spPr>
          <a:xfrm>
            <a:off x="8316913" y="3354442"/>
            <a:ext cx="217487"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cxnSp>
        <p:nvCxnSpPr>
          <p:cNvPr id="18" name="Straight Connector 17"/>
          <p:cNvCxnSpPr/>
          <p:nvPr/>
        </p:nvCxnSpPr>
        <p:spPr>
          <a:xfrm flipV="1">
            <a:off x="5003800" y="2435280"/>
            <a:ext cx="3889375" cy="28733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Up Arrow 18"/>
          <p:cNvSpPr/>
          <p:nvPr/>
        </p:nvSpPr>
        <p:spPr>
          <a:xfrm>
            <a:off x="5364163" y="2722617"/>
            <a:ext cx="142875" cy="5048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0" name="Up Arrow 19"/>
          <p:cNvSpPr/>
          <p:nvPr/>
        </p:nvSpPr>
        <p:spPr>
          <a:xfrm rot="10800000" flipH="1">
            <a:off x="5507038" y="2722617"/>
            <a:ext cx="144462" cy="5048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1" name="Up Arrow 20"/>
          <p:cNvSpPr/>
          <p:nvPr/>
        </p:nvSpPr>
        <p:spPr>
          <a:xfrm>
            <a:off x="8316913" y="2508305"/>
            <a:ext cx="142875" cy="7207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2" name="Up Arrow 21"/>
          <p:cNvSpPr/>
          <p:nvPr/>
        </p:nvSpPr>
        <p:spPr>
          <a:xfrm rot="10800000">
            <a:off x="8459788" y="2508305"/>
            <a:ext cx="144462" cy="7207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3" name="Up Arrow 22"/>
          <p:cNvSpPr/>
          <p:nvPr/>
        </p:nvSpPr>
        <p:spPr>
          <a:xfrm>
            <a:off x="7740650" y="2579742"/>
            <a:ext cx="142875" cy="647700"/>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4" name="Up Arrow 23"/>
          <p:cNvSpPr/>
          <p:nvPr/>
        </p:nvSpPr>
        <p:spPr>
          <a:xfrm rot="10800000" flipH="1">
            <a:off x="7883525" y="2651180"/>
            <a:ext cx="144463" cy="576262"/>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5" name="Multiply 24"/>
          <p:cNvSpPr/>
          <p:nvPr/>
        </p:nvSpPr>
        <p:spPr>
          <a:xfrm>
            <a:off x="8316913" y="2273355"/>
            <a:ext cx="217487"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26" name="TextBox 45"/>
          <p:cNvSpPr txBox="1">
            <a:spLocks noChangeArrowheads="1"/>
          </p:cNvSpPr>
          <p:nvPr/>
        </p:nvSpPr>
        <p:spPr bwMode="auto">
          <a:xfrm>
            <a:off x="4714875" y="3279830"/>
            <a:ext cx="6492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a:latin typeface="Tw Cen MT Condensed" panose="020B0606020104020203" pitchFamily="34" charset="0"/>
              </a:rPr>
              <a:t>L/A</a:t>
            </a:r>
          </a:p>
        </p:txBody>
      </p:sp>
      <p:sp>
        <p:nvSpPr>
          <p:cNvPr id="27" name="TextBox 46"/>
          <p:cNvSpPr txBox="1">
            <a:spLocks noChangeArrowheads="1"/>
          </p:cNvSpPr>
          <p:nvPr/>
        </p:nvSpPr>
        <p:spPr bwMode="auto">
          <a:xfrm>
            <a:off x="8459788" y="3298880"/>
            <a:ext cx="5762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a:latin typeface="Tw Cen MT Condensed" panose="020B0606020104020203" pitchFamily="34" charset="0"/>
              </a:rPr>
              <a:t>M/A</a:t>
            </a:r>
          </a:p>
        </p:txBody>
      </p:sp>
      <p:sp>
        <p:nvSpPr>
          <p:cNvPr id="28" name="TextBox 6"/>
          <p:cNvSpPr txBox="1">
            <a:spLocks noChangeArrowheads="1"/>
          </p:cNvSpPr>
          <p:nvPr/>
        </p:nvSpPr>
        <p:spPr bwMode="auto">
          <a:xfrm>
            <a:off x="179388" y="836712"/>
            <a:ext cx="4321175"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Teaching Points – Footwork:</a:t>
            </a:r>
            <a:endParaRPr lang="en-GB" altLang="en-US" sz="1600" dirty="0">
              <a:latin typeface="Tw Cen MT Condensed" panose="020B0606020104020203" pitchFamily="34" charset="0"/>
            </a:endParaRPr>
          </a:p>
          <a:p>
            <a:pPr eaLnBrk="1" hangingPunct="1">
              <a:spcBef>
                <a:spcPct val="0"/>
              </a:spcBef>
              <a:buFontTx/>
              <a:buNone/>
            </a:pPr>
            <a:r>
              <a:rPr lang="en-GB" altLang="en-US" sz="1600" dirty="0">
                <a:latin typeface="Tw Cen MT Condensed" panose="020B0606020104020203" pitchFamily="34" charset="0"/>
              </a:rPr>
              <a:t>Pupils are allowed to take one step</a:t>
            </a:r>
          </a:p>
          <a:p>
            <a:pPr eaLnBrk="1" hangingPunct="1">
              <a:spcBef>
                <a:spcPct val="0"/>
              </a:spcBef>
              <a:buFontTx/>
              <a:buNone/>
            </a:pPr>
            <a:r>
              <a:rPr lang="en-GB" altLang="en-US" sz="1600" dirty="0">
                <a:latin typeface="Tw Cen MT Condensed" panose="020B0606020104020203" pitchFamily="34" charset="0"/>
              </a:rPr>
              <a:t>when holding the ball.</a:t>
            </a:r>
          </a:p>
          <a:p>
            <a:pPr eaLnBrk="1" hangingPunct="1">
              <a:spcBef>
                <a:spcPct val="0"/>
              </a:spcBef>
              <a:buFontTx/>
              <a:buNone/>
            </a:pPr>
            <a:r>
              <a:rPr lang="en-GB" altLang="en-US" sz="1600" dirty="0">
                <a:latin typeface="Tw Cen MT Condensed" panose="020B0606020104020203" pitchFamily="34" charset="0"/>
              </a:rPr>
              <a:t>Whichever foot lands first can act as</a:t>
            </a:r>
          </a:p>
          <a:p>
            <a:pPr eaLnBrk="1" hangingPunct="1">
              <a:spcBef>
                <a:spcPct val="0"/>
              </a:spcBef>
              <a:buFontTx/>
              <a:buNone/>
            </a:pPr>
            <a:r>
              <a:rPr lang="en-GB" altLang="en-US" sz="1600" dirty="0">
                <a:latin typeface="Tw Cen MT Condensed" panose="020B0606020104020203" pitchFamily="34" charset="0"/>
              </a:rPr>
              <a:t>a pivot.</a:t>
            </a:r>
          </a:p>
        </p:txBody>
      </p:sp>
      <p:pic>
        <p:nvPicPr>
          <p:cNvPr id="29" name="Picture 71"/>
          <p:cNvPicPr>
            <a:picLocks noChangeAspect="1" noChangeArrowheads="1"/>
          </p:cNvPicPr>
          <p:nvPr/>
        </p:nvPicPr>
        <p:blipFill>
          <a:blip r:embed="rId4" cstate="print">
            <a:extLst>
              <a:ext uri="{28A0092B-C50C-407E-A947-70E740481C1C}">
                <a14:useLocalDpi xmlns:a14="http://schemas.microsoft.com/office/drawing/2010/main" val="0"/>
              </a:ext>
            </a:extLst>
          </a:blip>
          <a:srcRect l="15768" t="45891" r="62094" b="11781"/>
          <a:stretch>
            <a:fillRect/>
          </a:stretch>
        </p:blipFill>
        <p:spPr bwMode="auto">
          <a:xfrm>
            <a:off x="3132138" y="908150"/>
            <a:ext cx="115252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p:cNvPicPr>
            <a:picLocks noChangeAspect="1" noChangeArrowheads="1"/>
          </p:cNvPicPr>
          <p:nvPr/>
        </p:nvPicPr>
        <p:blipFill>
          <a:blip r:embed="rId5">
            <a:extLst>
              <a:ext uri="{28A0092B-C50C-407E-A947-70E740481C1C}">
                <a14:useLocalDpi xmlns:a14="http://schemas.microsoft.com/office/drawing/2010/main" val="0"/>
              </a:ext>
            </a:extLst>
          </a:blip>
          <a:srcRect l="28349" t="39374" r="51175" b="41376"/>
          <a:stretch>
            <a:fillRect/>
          </a:stretch>
        </p:blipFill>
        <p:spPr bwMode="auto">
          <a:xfrm>
            <a:off x="7019925" y="1114525"/>
            <a:ext cx="1803400"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69"/>
          <p:cNvSpPr txBox="1">
            <a:spLocks noChangeArrowheads="1"/>
          </p:cNvSpPr>
          <p:nvPr/>
        </p:nvSpPr>
        <p:spPr bwMode="auto">
          <a:xfrm>
            <a:off x="179388" y="2203505"/>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a:latin typeface="Tw Cen MT Condensed" panose="020B0606020104020203" pitchFamily="34" charset="0"/>
              </a:rPr>
              <a:t>2. Skill progression – The cross over (Footwork):</a:t>
            </a:r>
          </a:p>
          <a:p>
            <a:pPr eaLnBrk="1" hangingPunct="1">
              <a:spcBef>
                <a:spcPct val="0"/>
              </a:spcBef>
              <a:buFontTx/>
              <a:buNone/>
            </a:pPr>
            <a:r>
              <a:rPr lang="en-GB" altLang="en-US" sz="1600">
                <a:latin typeface="Tw Cen MT Condensed" panose="020B0606020104020203" pitchFamily="34" charset="0"/>
              </a:rPr>
              <a:t>Groups must pass to</a:t>
            </a:r>
          </a:p>
          <a:p>
            <a:pPr eaLnBrk="1" hangingPunct="1">
              <a:spcBef>
                <a:spcPct val="0"/>
              </a:spcBef>
              <a:buFontTx/>
              <a:buNone/>
            </a:pPr>
            <a:r>
              <a:rPr lang="en-GB" altLang="en-US" sz="1600">
                <a:latin typeface="Tw Cen MT Condensed" panose="020B0606020104020203" pitchFamily="34" charset="0"/>
              </a:rPr>
              <a:t>each other moving their</a:t>
            </a:r>
          </a:p>
          <a:p>
            <a:pPr eaLnBrk="1" hangingPunct="1">
              <a:spcBef>
                <a:spcPct val="0"/>
              </a:spcBef>
              <a:buFontTx/>
              <a:buNone/>
            </a:pPr>
            <a:r>
              <a:rPr lang="en-GB" altLang="en-US" sz="1600">
                <a:latin typeface="Tw Cen MT Condensed" panose="020B0606020104020203" pitchFamily="34" charset="0"/>
              </a:rPr>
              <a:t>Group from one grid to another</a:t>
            </a:r>
          </a:p>
          <a:p>
            <a:pPr eaLnBrk="1" hangingPunct="1">
              <a:spcBef>
                <a:spcPct val="0"/>
              </a:spcBef>
              <a:buFontTx/>
              <a:buNone/>
            </a:pPr>
            <a:r>
              <a:rPr lang="en-GB" altLang="en-US" sz="1600" i="1">
                <a:latin typeface="Tw Cen MT Condensed" panose="020B0606020104020203" pitchFamily="34" charset="0"/>
              </a:rPr>
              <a:t>M/A 1 Step</a:t>
            </a:r>
            <a:endParaRPr lang="en-GB" altLang="en-US" sz="1600" u="sng">
              <a:latin typeface="Tw Cen MT Condensed" panose="020B0606020104020203" pitchFamily="34" charset="0"/>
            </a:endParaRPr>
          </a:p>
          <a:p>
            <a:pPr eaLnBrk="1" hangingPunct="1">
              <a:spcBef>
                <a:spcPct val="0"/>
              </a:spcBef>
              <a:buFontTx/>
              <a:buNone/>
            </a:pPr>
            <a:r>
              <a:rPr lang="en-GB" altLang="en-US" sz="1600" i="1">
                <a:latin typeface="Tw Cen MT Condensed" panose="020B0606020104020203" pitchFamily="34" charset="0"/>
              </a:rPr>
              <a:t>L/A 2 Steps holding the ball</a:t>
            </a:r>
          </a:p>
        </p:txBody>
      </p:sp>
      <p:sp>
        <p:nvSpPr>
          <p:cNvPr id="32" name="Frame 31"/>
          <p:cNvSpPr/>
          <p:nvPr/>
        </p:nvSpPr>
        <p:spPr>
          <a:xfrm rot="5400000">
            <a:off x="2339975" y="2706742"/>
            <a:ext cx="1008063" cy="576263"/>
          </a:xfrm>
          <a:prstGeom prst="frame">
            <a:avLst>
              <a:gd name="adj1" fmla="val 6123"/>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solidFill>
                <a:schemeClr val="tx1"/>
              </a:solidFill>
              <a:latin typeface="Tw Cen MT Condensed" panose="020B0606020104020203" pitchFamily="34" charset="0"/>
            </a:endParaRPr>
          </a:p>
        </p:txBody>
      </p:sp>
      <p:sp>
        <p:nvSpPr>
          <p:cNvPr id="33" name="Frame 32"/>
          <p:cNvSpPr/>
          <p:nvPr/>
        </p:nvSpPr>
        <p:spPr>
          <a:xfrm rot="5400000">
            <a:off x="2916237" y="2706743"/>
            <a:ext cx="1008063" cy="576262"/>
          </a:xfrm>
          <a:prstGeom prst="frame">
            <a:avLst>
              <a:gd name="adj1" fmla="val 6123"/>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solidFill>
                <a:schemeClr val="tx1"/>
              </a:solidFill>
              <a:latin typeface="Tw Cen MT Condensed" panose="020B0606020104020203" pitchFamily="34" charset="0"/>
            </a:endParaRPr>
          </a:p>
        </p:txBody>
      </p:sp>
      <p:sp>
        <p:nvSpPr>
          <p:cNvPr id="34" name="Frame 33"/>
          <p:cNvSpPr/>
          <p:nvPr/>
        </p:nvSpPr>
        <p:spPr>
          <a:xfrm rot="5400000">
            <a:off x="3492500" y="2706742"/>
            <a:ext cx="1008063" cy="576263"/>
          </a:xfrm>
          <a:prstGeom prst="frame">
            <a:avLst>
              <a:gd name="adj1" fmla="val 6123"/>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solidFill>
                <a:schemeClr val="tx1"/>
              </a:solidFill>
              <a:latin typeface="Tw Cen MT Condensed" panose="020B0606020104020203" pitchFamily="34" charset="0"/>
            </a:endParaRPr>
          </a:p>
        </p:txBody>
      </p:sp>
      <p:sp>
        <p:nvSpPr>
          <p:cNvPr id="35" name="Multiply 34"/>
          <p:cNvSpPr/>
          <p:nvPr/>
        </p:nvSpPr>
        <p:spPr>
          <a:xfrm>
            <a:off x="2628900" y="2995667"/>
            <a:ext cx="142875" cy="144463"/>
          </a:xfrm>
          <a:prstGeom prst="mathMultiply">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36" name="Multiply 35"/>
          <p:cNvSpPr/>
          <p:nvPr/>
        </p:nvSpPr>
        <p:spPr>
          <a:xfrm>
            <a:off x="2781300" y="3148067"/>
            <a:ext cx="142875" cy="144463"/>
          </a:xfrm>
          <a:prstGeom prst="mathMultiply">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37" name="Multiply 36"/>
          <p:cNvSpPr/>
          <p:nvPr/>
        </p:nvSpPr>
        <p:spPr>
          <a:xfrm>
            <a:off x="2933700" y="3300467"/>
            <a:ext cx="142875" cy="144463"/>
          </a:xfrm>
          <a:prstGeom prst="mathMultiply">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38" name="Multiply 37"/>
          <p:cNvSpPr/>
          <p:nvPr/>
        </p:nvSpPr>
        <p:spPr>
          <a:xfrm>
            <a:off x="2916238" y="2922642"/>
            <a:ext cx="144462" cy="144463"/>
          </a:xfrm>
          <a:prstGeom prst="mathMultiply">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39" name="Multiply 38"/>
          <p:cNvSpPr/>
          <p:nvPr/>
        </p:nvSpPr>
        <p:spPr>
          <a:xfrm>
            <a:off x="3348038" y="3211567"/>
            <a:ext cx="144462" cy="144463"/>
          </a:xfrm>
          <a:prstGeom prst="mathMultiply">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40" name="Multiply 39"/>
          <p:cNvSpPr/>
          <p:nvPr/>
        </p:nvSpPr>
        <p:spPr>
          <a:xfrm>
            <a:off x="3276600" y="2706742"/>
            <a:ext cx="144463" cy="144463"/>
          </a:xfrm>
          <a:prstGeom prst="mathMultiply">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41" name="Up Arrow 40"/>
          <p:cNvSpPr/>
          <p:nvPr/>
        </p:nvSpPr>
        <p:spPr>
          <a:xfrm rot="5945447">
            <a:off x="3136107" y="3093298"/>
            <a:ext cx="63500" cy="354013"/>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42" name="Multiply 41"/>
          <p:cNvSpPr/>
          <p:nvPr/>
        </p:nvSpPr>
        <p:spPr>
          <a:xfrm>
            <a:off x="4068763" y="2859142"/>
            <a:ext cx="142875" cy="14446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43" name="Multiply 42"/>
          <p:cNvSpPr/>
          <p:nvPr/>
        </p:nvSpPr>
        <p:spPr>
          <a:xfrm>
            <a:off x="3852863" y="2635305"/>
            <a:ext cx="142875" cy="144462"/>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44" name="Multiply 43"/>
          <p:cNvSpPr/>
          <p:nvPr/>
        </p:nvSpPr>
        <p:spPr>
          <a:xfrm>
            <a:off x="3852863" y="3283005"/>
            <a:ext cx="142875" cy="144462"/>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45" name="Multiply 44"/>
          <p:cNvSpPr/>
          <p:nvPr/>
        </p:nvSpPr>
        <p:spPr>
          <a:xfrm>
            <a:off x="3924300" y="3011542"/>
            <a:ext cx="144463" cy="14446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46" name="Multiply 45"/>
          <p:cNvSpPr/>
          <p:nvPr/>
        </p:nvSpPr>
        <p:spPr>
          <a:xfrm>
            <a:off x="3492500" y="2922642"/>
            <a:ext cx="144463" cy="14446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47" name="Left Arrow 46"/>
          <p:cNvSpPr/>
          <p:nvPr/>
        </p:nvSpPr>
        <p:spPr>
          <a:xfrm rot="21075804">
            <a:off x="3636963" y="2955980"/>
            <a:ext cx="430212" cy="47625"/>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48" name="Multiply 47"/>
          <p:cNvSpPr/>
          <p:nvPr/>
        </p:nvSpPr>
        <p:spPr>
          <a:xfrm>
            <a:off x="7164388" y="2346380"/>
            <a:ext cx="217487"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49" name="Multiply 48"/>
          <p:cNvSpPr/>
          <p:nvPr/>
        </p:nvSpPr>
        <p:spPr>
          <a:xfrm>
            <a:off x="7164388" y="3354442"/>
            <a:ext cx="215900"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50" name="Up Arrow 49"/>
          <p:cNvSpPr/>
          <p:nvPr/>
        </p:nvSpPr>
        <p:spPr>
          <a:xfrm>
            <a:off x="7164388" y="2705155"/>
            <a:ext cx="142875" cy="5048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51" name="Up Arrow 50"/>
          <p:cNvSpPr/>
          <p:nvPr/>
        </p:nvSpPr>
        <p:spPr>
          <a:xfrm rot="10800000" flipH="1">
            <a:off x="7307263" y="2705155"/>
            <a:ext cx="144462" cy="5048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52" name="Multiply 51"/>
          <p:cNvSpPr/>
          <p:nvPr/>
        </p:nvSpPr>
        <p:spPr>
          <a:xfrm>
            <a:off x="6659563" y="2363842"/>
            <a:ext cx="217487"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53" name="Multiply 52"/>
          <p:cNvSpPr/>
          <p:nvPr/>
        </p:nvSpPr>
        <p:spPr>
          <a:xfrm>
            <a:off x="6659563" y="3371905"/>
            <a:ext cx="215900"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54" name="Up Arrow 53"/>
          <p:cNvSpPr/>
          <p:nvPr/>
        </p:nvSpPr>
        <p:spPr>
          <a:xfrm>
            <a:off x="6659563" y="2722617"/>
            <a:ext cx="142875" cy="5048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55" name="Up Arrow 54"/>
          <p:cNvSpPr/>
          <p:nvPr/>
        </p:nvSpPr>
        <p:spPr>
          <a:xfrm rot="10800000" flipH="1">
            <a:off x="6802438" y="2722617"/>
            <a:ext cx="144462" cy="5048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56" name="Multiply 55"/>
          <p:cNvSpPr/>
          <p:nvPr/>
        </p:nvSpPr>
        <p:spPr>
          <a:xfrm>
            <a:off x="6011863" y="2363842"/>
            <a:ext cx="217487"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57" name="Multiply 56"/>
          <p:cNvSpPr/>
          <p:nvPr/>
        </p:nvSpPr>
        <p:spPr>
          <a:xfrm>
            <a:off x="6011863" y="3371905"/>
            <a:ext cx="215900"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58" name="Up Arrow 57"/>
          <p:cNvSpPr/>
          <p:nvPr/>
        </p:nvSpPr>
        <p:spPr>
          <a:xfrm>
            <a:off x="6011863" y="2722617"/>
            <a:ext cx="142875" cy="5048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59" name="Up Arrow 58"/>
          <p:cNvSpPr/>
          <p:nvPr/>
        </p:nvSpPr>
        <p:spPr>
          <a:xfrm rot="10800000" flipH="1">
            <a:off x="6154738" y="2722617"/>
            <a:ext cx="144462" cy="5048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0" name="TextBox 50"/>
          <p:cNvSpPr txBox="1">
            <a:spLocks noChangeArrowheads="1"/>
          </p:cNvSpPr>
          <p:nvPr/>
        </p:nvSpPr>
        <p:spPr bwMode="auto">
          <a:xfrm>
            <a:off x="179388" y="3861048"/>
            <a:ext cx="8785225" cy="280076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AutoNum type="arabicPeriod" startAt="4"/>
            </a:pPr>
            <a:r>
              <a:rPr lang="en-GB" altLang="en-US" sz="1600" u="sng" dirty="0">
                <a:latin typeface="Tw Cen MT Condensed" panose="020B0606020104020203" pitchFamily="34" charset="0"/>
              </a:rPr>
              <a:t>Skill related competition</a:t>
            </a:r>
          </a:p>
          <a:p>
            <a:pPr eaLnBrk="1" hangingPunct="1">
              <a:spcBef>
                <a:spcPct val="0"/>
              </a:spcBef>
              <a:buFontTx/>
              <a:buNone/>
            </a:pPr>
            <a:r>
              <a:rPr lang="en-GB" altLang="en-US" sz="1600" dirty="0">
                <a:latin typeface="Tw Cen MT Condensed" panose="020B0606020104020203" pitchFamily="34" charset="0"/>
              </a:rPr>
              <a:t>Place pitches next to one another. Ensure pupils play against</a:t>
            </a:r>
          </a:p>
          <a:p>
            <a:pPr eaLnBrk="1" hangingPunct="1">
              <a:spcBef>
                <a:spcPct val="0"/>
              </a:spcBef>
              <a:buFontTx/>
              <a:buNone/>
            </a:pPr>
            <a:r>
              <a:rPr lang="en-GB" altLang="en-US" sz="1600" dirty="0">
                <a:latin typeface="Tw Cen MT Condensed" panose="020B0606020104020203" pitchFamily="34" charset="0"/>
              </a:rPr>
              <a:t>players of a similar ability to ensure challenge is</a:t>
            </a:r>
          </a:p>
          <a:p>
            <a:pPr eaLnBrk="1" hangingPunct="1">
              <a:spcBef>
                <a:spcPct val="0"/>
              </a:spcBef>
              <a:buFontTx/>
              <a:buNone/>
            </a:pPr>
            <a:r>
              <a:rPr lang="en-GB" altLang="en-US" sz="1600" dirty="0">
                <a:latin typeface="Tw Cen MT Condensed" panose="020B0606020104020203" pitchFamily="34" charset="0"/>
              </a:rPr>
              <a:t>Appropriate. Reinforce good technique w/ specific praise.</a:t>
            </a:r>
          </a:p>
          <a:p>
            <a:pPr eaLnBrk="1" hangingPunct="1">
              <a:spcBef>
                <a:spcPct val="0"/>
              </a:spcBef>
              <a:buFontTx/>
              <a:buNone/>
            </a:pPr>
            <a:r>
              <a:rPr lang="en-GB" altLang="en-US" sz="1600" dirty="0">
                <a:latin typeface="Tw Cen MT Condensed" panose="020B0606020104020203" pitchFamily="34" charset="0"/>
              </a:rPr>
              <a:t>C – Is allowed anywhere but inside either circles</a:t>
            </a:r>
          </a:p>
          <a:p>
            <a:pPr eaLnBrk="1" hangingPunct="1">
              <a:spcBef>
                <a:spcPct val="0"/>
              </a:spcBef>
              <a:buFontTx/>
              <a:buNone/>
            </a:pPr>
            <a:r>
              <a:rPr lang="en-GB" altLang="en-US" sz="1600" dirty="0">
                <a:latin typeface="Tw Cen MT Condensed" panose="020B0606020104020203" pitchFamily="34" charset="0"/>
              </a:rPr>
              <a:t>GK &amp; GD – Allowed anywhere in the defensive 3rd </a:t>
            </a:r>
          </a:p>
          <a:p>
            <a:pPr eaLnBrk="1" hangingPunct="1">
              <a:spcBef>
                <a:spcPct val="0"/>
              </a:spcBef>
              <a:buFontTx/>
              <a:buNone/>
            </a:pPr>
            <a:r>
              <a:rPr lang="en-GB" altLang="en-US" sz="1600" dirty="0">
                <a:latin typeface="Tw Cen MT Condensed" panose="020B0606020104020203" pitchFamily="34" charset="0"/>
              </a:rPr>
              <a:t>&amp; the middle 3rd</a:t>
            </a:r>
          </a:p>
          <a:p>
            <a:pPr eaLnBrk="1" hangingPunct="1">
              <a:spcBef>
                <a:spcPct val="0"/>
              </a:spcBef>
              <a:buFontTx/>
              <a:buNone/>
            </a:pPr>
            <a:r>
              <a:rPr lang="en-GB" altLang="en-US" sz="1600" dirty="0">
                <a:latin typeface="Tw Cen MT Condensed" panose="020B0606020104020203" pitchFamily="34" charset="0"/>
              </a:rPr>
              <a:t>GA &amp; GS – Allowed anywhere inside the middle and</a:t>
            </a:r>
          </a:p>
          <a:p>
            <a:pPr eaLnBrk="1" hangingPunct="1">
              <a:spcBef>
                <a:spcPct val="0"/>
              </a:spcBef>
              <a:buFontTx/>
              <a:buNone/>
            </a:pPr>
            <a:r>
              <a:rPr lang="en-GB" altLang="en-US" sz="1600" dirty="0">
                <a:latin typeface="Tw Cen MT Condensed" panose="020B0606020104020203" pitchFamily="34" charset="0"/>
              </a:rPr>
              <a:t>attacking 3</a:t>
            </a:r>
            <a:r>
              <a:rPr lang="en-GB" altLang="en-US" sz="1600" baseline="30000" dirty="0">
                <a:latin typeface="Tw Cen MT Condensed" panose="020B0606020104020203" pitchFamily="34" charset="0"/>
              </a:rPr>
              <a:t>rd</a:t>
            </a:r>
            <a:r>
              <a:rPr lang="en-GB" altLang="en-US" sz="1600" dirty="0">
                <a:latin typeface="Tw Cen MT Condensed" panose="020B0606020104020203" pitchFamily="34" charset="0"/>
              </a:rPr>
              <a:t>’s. </a:t>
            </a:r>
            <a:r>
              <a:rPr lang="en-GB" altLang="en-US" sz="1600" b="1" u="sng" dirty="0">
                <a:latin typeface="Tw Cen MT Condensed" panose="020B0606020104020203" pitchFamily="34" charset="0"/>
              </a:rPr>
              <a:t>Teams must complete a certain</a:t>
            </a:r>
          </a:p>
          <a:p>
            <a:pPr eaLnBrk="1" hangingPunct="1">
              <a:spcBef>
                <a:spcPct val="0"/>
              </a:spcBef>
              <a:buFontTx/>
              <a:buNone/>
            </a:pPr>
            <a:r>
              <a:rPr lang="en-GB" altLang="en-US" sz="1600" b="1" u="sng" dirty="0">
                <a:latin typeface="Tw Cen MT Condensed" panose="020B0606020104020203" pitchFamily="34" charset="0"/>
              </a:rPr>
              <a:t>amount of passes before they are allowed to shoot</a:t>
            </a:r>
          </a:p>
          <a:p>
            <a:pPr eaLnBrk="1" hangingPunct="1">
              <a:spcBef>
                <a:spcPct val="0"/>
              </a:spcBef>
              <a:buFontTx/>
              <a:buNone/>
            </a:pPr>
            <a:r>
              <a:rPr lang="en-GB" altLang="en-US" sz="1600" b="1" i="1" u="sng" dirty="0">
                <a:latin typeface="Tw Cen MT Condensed" panose="020B0606020104020203" pitchFamily="34" charset="0"/>
              </a:rPr>
              <a:t>M/A Teams = 7 passes. L/A 4 passes</a:t>
            </a:r>
          </a:p>
        </p:txBody>
      </p:sp>
      <p:pic>
        <p:nvPicPr>
          <p:cNvPr id="61" name="Picture 2"/>
          <p:cNvPicPr>
            <a:picLocks noChangeAspect="1" noChangeArrowheads="1"/>
          </p:cNvPicPr>
          <p:nvPr/>
        </p:nvPicPr>
        <p:blipFill>
          <a:blip r:embed="rId6">
            <a:extLst>
              <a:ext uri="{28A0092B-C50C-407E-A947-70E740481C1C}">
                <a14:useLocalDpi xmlns:a14="http://schemas.microsoft.com/office/drawing/2010/main" val="0"/>
              </a:ext>
            </a:extLst>
          </a:blip>
          <a:srcRect l="35693" t="39984" r="31100" b="28516"/>
          <a:stretch>
            <a:fillRect/>
          </a:stretch>
        </p:blipFill>
        <p:spPr bwMode="auto">
          <a:xfrm>
            <a:off x="4427538" y="3933651"/>
            <a:ext cx="4322762"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Oval 61"/>
          <p:cNvSpPr/>
          <p:nvPr/>
        </p:nvSpPr>
        <p:spPr>
          <a:xfrm>
            <a:off x="5219700" y="4509914"/>
            <a:ext cx="504825" cy="504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3" name="TextBox 6"/>
          <p:cNvSpPr txBox="1">
            <a:spLocks noChangeArrowheads="1"/>
          </p:cNvSpPr>
          <p:nvPr/>
        </p:nvSpPr>
        <p:spPr bwMode="auto">
          <a:xfrm>
            <a:off x="5148263" y="4581351"/>
            <a:ext cx="5540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600">
                <a:latin typeface="Tw Cen MT Condensed" panose="020B0606020104020203" pitchFamily="34" charset="0"/>
              </a:rPr>
              <a:t>GK</a:t>
            </a:r>
          </a:p>
        </p:txBody>
      </p:sp>
      <p:sp>
        <p:nvSpPr>
          <p:cNvPr id="64" name="Oval 63"/>
          <p:cNvSpPr/>
          <p:nvPr/>
        </p:nvSpPr>
        <p:spPr>
          <a:xfrm>
            <a:off x="5146675" y="5373514"/>
            <a:ext cx="504825" cy="4333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5" name="TextBox 8"/>
          <p:cNvSpPr txBox="1">
            <a:spLocks noChangeArrowheads="1"/>
          </p:cNvSpPr>
          <p:nvPr/>
        </p:nvSpPr>
        <p:spPr bwMode="auto">
          <a:xfrm>
            <a:off x="5097463" y="5444951"/>
            <a:ext cx="5540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600">
                <a:latin typeface="Tw Cen MT Condensed" panose="020B0606020104020203" pitchFamily="34" charset="0"/>
              </a:rPr>
              <a:t>GD</a:t>
            </a:r>
          </a:p>
        </p:txBody>
      </p:sp>
      <p:sp>
        <p:nvSpPr>
          <p:cNvPr id="66" name="Oval 65"/>
          <p:cNvSpPr/>
          <p:nvPr/>
        </p:nvSpPr>
        <p:spPr>
          <a:xfrm>
            <a:off x="6062663" y="4941714"/>
            <a:ext cx="503237"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7" name="TextBox 10"/>
          <p:cNvSpPr txBox="1">
            <a:spLocks noChangeArrowheads="1"/>
          </p:cNvSpPr>
          <p:nvPr/>
        </p:nvSpPr>
        <p:spPr bwMode="auto">
          <a:xfrm>
            <a:off x="6011863" y="5014739"/>
            <a:ext cx="5540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600">
                <a:latin typeface="Tw Cen MT Condensed" panose="020B0606020104020203" pitchFamily="34" charset="0"/>
              </a:rPr>
              <a:t>C</a:t>
            </a:r>
          </a:p>
        </p:txBody>
      </p:sp>
      <p:sp>
        <p:nvSpPr>
          <p:cNvPr id="68" name="Oval 67"/>
          <p:cNvSpPr/>
          <p:nvPr/>
        </p:nvSpPr>
        <p:spPr>
          <a:xfrm>
            <a:off x="7070725" y="4438476"/>
            <a:ext cx="503238" cy="5032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9" name="TextBox 12"/>
          <p:cNvSpPr txBox="1">
            <a:spLocks noChangeArrowheads="1"/>
          </p:cNvSpPr>
          <p:nvPr/>
        </p:nvSpPr>
        <p:spPr bwMode="auto">
          <a:xfrm>
            <a:off x="7019925" y="4509914"/>
            <a:ext cx="5540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600">
                <a:latin typeface="Tw Cen MT Condensed" panose="020B0606020104020203" pitchFamily="34" charset="0"/>
              </a:rPr>
              <a:t>GA</a:t>
            </a:r>
          </a:p>
        </p:txBody>
      </p:sp>
      <p:sp>
        <p:nvSpPr>
          <p:cNvPr id="70" name="Oval 69"/>
          <p:cNvSpPr/>
          <p:nvPr/>
        </p:nvSpPr>
        <p:spPr>
          <a:xfrm>
            <a:off x="7019925" y="5373514"/>
            <a:ext cx="504825" cy="4333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71" name="TextBox 14"/>
          <p:cNvSpPr txBox="1">
            <a:spLocks noChangeArrowheads="1"/>
          </p:cNvSpPr>
          <p:nvPr/>
        </p:nvSpPr>
        <p:spPr bwMode="auto">
          <a:xfrm>
            <a:off x="6875463" y="5373514"/>
            <a:ext cx="7921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600">
                <a:latin typeface="Tw Cen MT Condensed" panose="020B0606020104020203" pitchFamily="34" charset="0"/>
              </a:rPr>
              <a:t>GS</a:t>
            </a:r>
          </a:p>
        </p:txBody>
      </p:sp>
      <p:sp>
        <p:nvSpPr>
          <p:cNvPr id="72" name="TextBox 71"/>
          <p:cNvSpPr txBox="1"/>
          <p:nvPr/>
        </p:nvSpPr>
        <p:spPr>
          <a:xfrm>
            <a:off x="4572000" y="6157739"/>
            <a:ext cx="1079500" cy="338554"/>
          </a:xfrm>
          <a:prstGeom prst="rect">
            <a:avLst/>
          </a:prstGeom>
          <a:noFill/>
        </p:spPr>
        <p:txBody>
          <a:bodyPr>
            <a:spAutoFit/>
          </a:bodyPr>
          <a:lstStyle/>
          <a:p>
            <a:pPr algn="ctr">
              <a:defRPr/>
            </a:pPr>
            <a:r>
              <a:rPr lang="en-GB" sz="1600" dirty="0">
                <a:latin typeface="Tw Cen MT Condensed" panose="020B0606020104020203" pitchFamily="34" charset="0"/>
              </a:rPr>
              <a:t>Defensive 3</a:t>
            </a:r>
            <a:r>
              <a:rPr lang="en-GB" sz="1600" baseline="30000" dirty="0">
                <a:latin typeface="Tw Cen MT Condensed" panose="020B0606020104020203" pitchFamily="34" charset="0"/>
              </a:rPr>
              <a:t>rd</a:t>
            </a:r>
            <a:r>
              <a:rPr lang="en-GB" sz="1600" dirty="0">
                <a:latin typeface="Tw Cen MT Condensed" panose="020B0606020104020203" pitchFamily="34" charset="0"/>
              </a:rPr>
              <a:t>.</a:t>
            </a:r>
          </a:p>
        </p:txBody>
      </p:sp>
      <p:sp>
        <p:nvSpPr>
          <p:cNvPr id="73" name="TextBox 72"/>
          <p:cNvSpPr txBox="1"/>
          <p:nvPr/>
        </p:nvSpPr>
        <p:spPr>
          <a:xfrm>
            <a:off x="7019925" y="6165899"/>
            <a:ext cx="1081088" cy="584200"/>
          </a:xfrm>
          <a:prstGeom prst="rect">
            <a:avLst/>
          </a:prstGeom>
          <a:noFill/>
        </p:spPr>
        <p:txBody>
          <a:bodyPr>
            <a:spAutoFit/>
          </a:bodyPr>
          <a:lstStyle/>
          <a:p>
            <a:pPr algn="ctr">
              <a:defRPr/>
            </a:pPr>
            <a:r>
              <a:rPr lang="en-GB" sz="1600" dirty="0">
                <a:latin typeface="Tw Cen MT Condensed" panose="020B0606020104020203" pitchFamily="34" charset="0"/>
              </a:rPr>
              <a:t>Attacking</a:t>
            </a:r>
          </a:p>
          <a:p>
            <a:pPr algn="ctr">
              <a:defRPr/>
            </a:pPr>
            <a:r>
              <a:rPr lang="en-GB" sz="1600" dirty="0">
                <a:latin typeface="Tw Cen MT Condensed" panose="020B0606020104020203" pitchFamily="34" charset="0"/>
              </a:rPr>
              <a:t>3</a:t>
            </a:r>
            <a:r>
              <a:rPr lang="en-GB" sz="1600" baseline="30000" dirty="0">
                <a:latin typeface="Tw Cen MT Condensed" panose="020B0606020104020203" pitchFamily="34" charset="0"/>
              </a:rPr>
              <a:t>rd</a:t>
            </a:r>
            <a:r>
              <a:rPr lang="en-GB" sz="1600" dirty="0">
                <a:latin typeface="Tw Cen MT Condensed" panose="020B0606020104020203" pitchFamily="34" charset="0"/>
              </a:rPr>
              <a:t>.</a:t>
            </a:r>
          </a:p>
        </p:txBody>
      </p:sp>
      <p:sp>
        <p:nvSpPr>
          <p:cNvPr id="74" name="Left-Right Arrow 73"/>
          <p:cNvSpPr/>
          <p:nvPr/>
        </p:nvSpPr>
        <p:spPr>
          <a:xfrm>
            <a:off x="4572000" y="5949776"/>
            <a:ext cx="1079500" cy="215900"/>
          </a:xfrm>
          <a:prstGeom prst="leftRightArrow">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75" name="Left-Right Arrow 74"/>
          <p:cNvSpPr/>
          <p:nvPr/>
        </p:nvSpPr>
        <p:spPr>
          <a:xfrm>
            <a:off x="5795963" y="5949776"/>
            <a:ext cx="1008062" cy="215900"/>
          </a:xfrm>
          <a:prstGeom prst="leftRightArrow">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76" name="Left-Right Arrow 75"/>
          <p:cNvSpPr/>
          <p:nvPr/>
        </p:nvSpPr>
        <p:spPr>
          <a:xfrm>
            <a:off x="6948488" y="5949776"/>
            <a:ext cx="1079500" cy="215900"/>
          </a:xfrm>
          <a:prstGeom prst="leftRightArrow">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77" name="Flowchart: Delay 76"/>
          <p:cNvSpPr/>
          <p:nvPr/>
        </p:nvSpPr>
        <p:spPr>
          <a:xfrm>
            <a:off x="4572000" y="4654376"/>
            <a:ext cx="504825" cy="1079500"/>
          </a:xfrm>
          <a:prstGeom prst="flowChartDelay">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chemeClr val="tx1"/>
                </a:solidFill>
                <a:latin typeface="Tw Cen MT Condensed" panose="020B0606020104020203" pitchFamily="34" charset="0"/>
              </a:rPr>
              <a:t>The circle</a:t>
            </a:r>
          </a:p>
        </p:txBody>
      </p:sp>
      <p:sp>
        <p:nvSpPr>
          <p:cNvPr id="78" name="TextBox 77"/>
          <p:cNvSpPr txBox="1"/>
          <p:nvPr/>
        </p:nvSpPr>
        <p:spPr>
          <a:xfrm>
            <a:off x="5867400" y="6165081"/>
            <a:ext cx="792163" cy="584775"/>
          </a:xfrm>
          <a:prstGeom prst="rect">
            <a:avLst/>
          </a:prstGeom>
          <a:noFill/>
        </p:spPr>
        <p:txBody>
          <a:bodyPr>
            <a:spAutoFit/>
          </a:bodyPr>
          <a:lstStyle/>
          <a:p>
            <a:pPr algn="ctr">
              <a:defRPr/>
            </a:pPr>
            <a:r>
              <a:rPr lang="en-GB" sz="1600" dirty="0">
                <a:latin typeface="Tw Cen MT Condensed" panose="020B0606020104020203" pitchFamily="34" charset="0"/>
              </a:rPr>
              <a:t>Middle  3</a:t>
            </a:r>
            <a:r>
              <a:rPr lang="en-GB" sz="1600" baseline="30000" dirty="0">
                <a:latin typeface="Tw Cen MT Condensed" panose="020B0606020104020203" pitchFamily="34" charset="0"/>
              </a:rPr>
              <a:t>rd</a:t>
            </a:r>
            <a:r>
              <a:rPr lang="en-GB" sz="1600" dirty="0">
                <a:latin typeface="Tw Cen MT Condensed" panose="020B0606020104020203" pitchFamily="34" charset="0"/>
              </a:rPr>
              <a:t>.</a:t>
            </a:r>
          </a:p>
        </p:txBody>
      </p:sp>
    </p:spTree>
    <p:extLst>
      <p:ext uri="{BB962C8B-B14F-4D97-AF65-F5344CB8AC3E}">
        <p14:creationId xmlns:p14="http://schemas.microsoft.com/office/powerpoint/2010/main" val="3646102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331640" y="7542"/>
            <a:ext cx="6481763" cy="793849"/>
          </a:xfrm>
          <a:prstGeom prst="rect">
            <a:avLst/>
          </a:prstGeom>
          <a:solidFill>
            <a:srgbClr val="00B050"/>
          </a:solidFill>
          <a:ln w="9525">
            <a:solidFill>
              <a:schemeClr val="tx1"/>
            </a:solidFill>
            <a:miter lim="800000"/>
            <a:headEnd/>
            <a:tailEnd/>
          </a:ln>
        </p:spPr>
        <p:txBody>
          <a:bodyPr anchor="ctr">
            <a:normAutofit lnSpcReduction="10000"/>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High 5 Netball</a:t>
            </a:r>
          </a:p>
          <a:p>
            <a:pPr algn="ctr" fontAlgn="auto">
              <a:spcBef>
                <a:spcPts val="0"/>
              </a:spcBef>
              <a:spcAft>
                <a:spcPts val="0"/>
              </a:spcAft>
              <a:defRPr/>
            </a:pPr>
            <a:r>
              <a:rPr lang="en-GB" sz="2400" dirty="0">
                <a:latin typeface="Tw Cen MT Condensed Extra Bold" panose="020B0803020202020204" pitchFamily="34" charset="0"/>
                <a:ea typeface="+mj-ea"/>
                <a:cs typeface="+mj-cs"/>
              </a:rPr>
              <a:t> Year 3- Lesson 4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69330" y="-27384"/>
            <a:ext cx="1190302" cy="784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6" descr="Image result for field hockey cartoon png"/>
          <p:cNvSpPr>
            <a:spLocks noChangeAspect="1" noChangeArrowheads="1"/>
          </p:cNvSpPr>
          <p:nvPr/>
        </p:nvSpPr>
        <p:spPr bwMode="auto">
          <a:xfrm>
            <a:off x="307975" y="-2738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4" descr="Image result for netball cartoon clipart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7856" y="10338"/>
            <a:ext cx="632661" cy="7971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netball cartoon clipart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7909" y="4238"/>
            <a:ext cx="632661" cy="7971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918202" y="-27384"/>
            <a:ext cx="1190302" cy="784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ubtitle 2"/>
          <p:cNvSpPr txBox="1">
            <a:spLocks/>
          </p:cNvSpPr>
          <p:nvPr/>
        </p:nvSpPr>
        <p:spPr bwMode="auto">
          <a:xfrm>
            <a:off x="179388" y="836315"/>
            <a:ext cx="3240087" cy="1152525"/>
          </a:xfrm>
          <a:prstGeom prst="rect">
            <a:avLst/>
          </a:prstGeom>
          <a:solidFill>
            <a:schemeClr val="tx2">
              <a:lumMod val="40000"/>
              <a:lumOff val="60000"/>
            </a:schemeClr>
          </a:solidFill>
          <a:ln w="9525">
            <a:solidFill>
              <a:schemeClr val="tx1"/>
            </a:solidFill>
            <a:miter lim="800000"/>
            <a:headEnd/>
            <a:tailEnd/>
          </a:ln>
        </p:spPr>
        <p:txBody>
          <a:bodyPr>
            <a:normAutofit/>
          </a:bodyPr>
          <a:lstStyle/>
          <a:p>
            <a:pPr marL="342900" indent="-342900" fontAlgn="auto">
              <a:spcBef>
                <a:spcPct val="20000"/>
              </a:spcBef>
              <a:spcAft>
                <a:spcPts val="0"/>
              </a:spcAft>
              <a:buFont typeface="Arial" pitchFamily="34" charset="0"/>
              <a:buNone/>
              <a:defRPr/>
            </a:pPr>
            <a:r>
              <a:rPr lang="en-GB" sz="1600" b="1" u="sng" dirty="0">
                <a:latin typeface="Tw Cen MT Condensed" panose="020B0606020104020203" pitchFamily="34" charset="0"/>
              </a:rPr>
              <a:t>Learning Objectives:</a:t>
            </a:r>
          </a:p>
          <a:p>
            <a:pPr fontAlgn="auto">
              <a:spcBef>
                <a:spcPct val="20000"/>
              </a:spcBef>
              <a:spcAft>
                <a:spcPts val="0"/>
              </a:spcAft>
              <a:buFont typeface="Arial" pitchFamily="34" charset="0"/>
              <a:buNone/>
              <a:defRPr/>
            </a:pPr>
            <a:r>
              <a:rPr lang="en-GB" sz="1600" dirty="0">
                <a:latin typeface="Tw Cen MT Condensed" panose="020B0606020104020203" pitchFamily="34" charset="0"/>
              </a:rPr>
              <a:t>L.O 1 –  Develop pupils ability to throw effectively</a:t>
            </a:r>
          </a:p>
          <a:p>
            <a:pPr fontAlgn="auto">
              <a:spcBef>
                <a:spcPct val="20000"/>
              </a:spcBef>
              <a:spcAft>
                <a:spcPts val="0"/>
              </a:spcAft>
              <a:buFont typeface="Arial" pitchFamily="34" charset="0"/>
              <a:buNone/>
              <a:defRPr/>
            </a:pPr>
            <a:r>
              <a:rPr lang="en-GB" sz="1600" dirty="0">
                <a:latin typeface="Tw Cen MT Condensed" panose="020B0606020104020203" pitchFamily="34" charset="0"/>
              </a:rPr>
              <a:t>L.O 2 –  Develop pupils ability to catch effectively</a:t>
            </a:r>
          </a:p>
        </p:txBody>
      </p:sp>
      <p:sp>
        <p:nvSpPr>
          <p:cNvPr id="11" name="Subtitle 2"/>
          <p:cNvSpPr txBox="1">
            <a:spLocks/>
          </p:cNvSpPr>
          <p:nvPr/>
        </p:nvSpPr>
        <p:spPr>
          <a:xfrm>
            <a:off x="3492500" y="836315"/>
            <a:ext cx="5472113" cy="1152525"/>
          </a:xfrm>
          <a:prstGeom prst="rect">
            <a:avLst/>
          </a:prstGeom>
          <a:solidFill>
            <a:schemeClr val="tx2">
              <a:lumMod val="40000"/>
              <a:lumOff val="60000"/>
            </a:schemeClr>
          </a:solidFill>
          <a:ln>
            <a:solidFill>
              <a:schemeClr val="tx1"/>
            </a:solidFill>
          </a:ln>
        </p:spPr>
        <p:txBody>
          <a:bodyPr anchor="ctr">
            <a:noAutofit/>
          </a:bodyPr>
          <a:lstStyle/>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1 –  Pupils will be able to throw the ball with some accuracy, with an appropriate weight</a:t>
            </a:r>
            <a:endParaRPr lang="en-GB" sz="1400" b="1" dirty="0">
              <a:latin typeface="Tw Cen MT Condensed" panose="020B0606020104020203" pitchFamily="34" charset="0"/>
            </a:endParaRP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2 – Pupils will be able to throw with accuracy, at a good weight and be able to catch the ball with moderate success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3 – Can pupils act as a coach and help improve their peers technique?</a:t>
            </a:r>
          </a:p>
        </p:txBody>
      </p:sp>
      <p:sp>
        <p:nvSpPr>
          <p:cNvPr id="12" name="TextBox 13"/>
          <p:cNvSpPr txBox="1">
            <a:spLocks noChangeArrowheads="1"/>
          </p:cNvSpPr>
          <p:nvPr/>
        </p:nvSpPr>
        <p:spPr bwMode="auto">
          <a:xfrm>
            <a:off x="179388" y="2564904"/>
            <a:ext cx="8785225" cy="584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b="1" u="sng">
                <a:latin typeface="Tw Cen MT Condensed" panose="020B0606020104020203" pitchFamily="34" charset="0"/>
              </a:rPr>
              <a:t>SoW Milestone Focus:  </a:t>
            </a:r>
            <a:r>
              <a:rPr lang="en-GB" altLang="en-US" sz="1600">
                <a:latin typeface="Tw Cen MT Condensed" panose="020B0606020104020203" pitchFamily="34" charset="0"/>
              </a:rPr>
              <a:t>(4) Display an understanding of fair play, working well with others. (5) Field, defend &amp; attack tactically. (6) Utilise new skills in competitive situations, as a team.</a:t>
            </a:r>
            <a:endParaRPr lang="en-GB" altLang="en-US" sz="1600" b="1" i="1" u="sng">
              <a:latin typeface="Tw Cen MT Condensed" panose="020B0606020104020203" pitchFamily="34" charset="0"/>
            </a:endParaRPr>
          </a:p>
        </p:txBody>
      </p:sp>
      <p:sp>
        <p:nvSpPr>
          <p:cNvPr id="13" name="TextBox 12"/>
          <p:cNvSpPr txBox="1">
            <a:spLocks noChangeArrowheads="1"/>
          </p:cNvSpPr>
          <p:nvPr/>
        </p:nvSpPr>
        <p:spPr bwMode="auto">
          <a:xfrm>
            <a:off x="5940425" y="2076723"/>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14" name="TextBox 10"/>
          <p:cNvSpPr txBox="1">
            <a:spLocks noChangeArrowheads="1"/>
          </p:cNvSpPr>
          <p:nvPr/>
        </p:nvSpPr>
        <p:spPr bwMode="auto">
          <a:xfrm>
            <a:off x="179388" y="2076723"/>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15" name="TextBox 11"/>
          <p:cNvSpPr txBox="1">
            <a:spLocks noChangeArrowheads="1"/>
          </p:cNvSpPr>
          <p:nvPr/>
        </p:nvSpPr>
        <p:spPr bwMode="auto">
          <a:xfrm>
            <a:off x="3132138" y="2076723"/>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pic>
        <p:nvPicPr>
          <p:cNvPr id="16" name="Picture 20" descr="C:\Users\class3\AppData\Local\Microsoft\Windows\Temporary Internet Files\Low\Content.IE5\JRAFYQTJ\+%20Goal[1].jpg"/>
          <p:cNvPicPr>
            <a:picLocks noChangeAspect="1" noChangeArrowheads="1"/>
          </p:cNvPicPr>
          <p:nvPr/>
        </p:nvPicPr>
        <p:blipFill>
          <a:blip r:embed="rId4">
            <a:extLst>
              <a:ext uri="{28A0092B-C50C-407E-A947-70E740481C1C}">
                <a14:useLocalDpi xmlns:a14="http://schemas.microsoft.com/office/drawing/2010/main" val="0"/>
              </a:ext>
            </a:extLst>
          </a:blip>
          <a:srcRect t="3590" b="4846"/>
          <a:stretch>
            <a:fillRect/>
          </a:stretch>
        </p:blipFill>
        <p:spPr bwMode="auto">
          <a:xfrm>
            <a:off x="2300288" y="2060848"/>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1"/>
          <p:cNvPicPr>
            <a:picLocks noChangeAspect="1" noChangeArrowheads="1"/>
          </p:cNvPicPr>
          <p:nvPr/>
        </p:nvPicPr>
        <p:blipFill>
          <a:blip r:embed="rId5">
            <a:extLst>
              <a:ext uri="{28A0092B-C50C-407E-A947-70E740481C1C}">
                <a14:useLocalDpi xmlns:a14="http://schemas.microsoft.com/office/drawing/2010/main" val="0"/>
              </a:ext>
            </a:extLst>
          </a:blip>
          <a:srcRect l="6734" t="11652" r="7497" b="9624"/>
          <a:stretch>
            <a:fillRect/>
          </a:stretch>
        </p:blipFill>
        <p:spPr bwMode="auto">
          <a:xfrm>
            <a:off x="5076825" y="2076723"/>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3" descr="http://tummax.com/wp-content/uploads/2015/05/wow.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27988" y="2076723"/>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5"/>
          <p:cNvSpPr txBox="1">
            <a:spLocks noChangeArrowheads="1"/>
          </p:cNvSpPr>
          <p:nvPr/>
        </p:nvSpPr>
        <p:spPr bwMode="auto">
          <a:xfrm>
            <a:off x="179388" y="3212976"/>
            <a:ext cx="8785225" cy="3539430"/>
          </a:xfrm>
          <a:prstGeom prst="rect">
            <a:avLst/>
          </a:prstGeom>
          <a:noFill/>
          <a:ln w="9525">
            <a:solidFill>
              <a:schemeClr val="tx1"/>
            </a:solidFill>
            <a:miter lim="800000"/>
            <a:headEnd/>
            <a:tailEnd/>
          </a:ln>
        </p:spPr>
        <p:txBody>
          <a:bodyPr>
            <a:spAutoFit/>
          </a:bodyPr>
          <a:lstStyle/>
          <a:p>
            <a:pPr fontAlgn="auto">
              <a:spcBef>
                <a:spcPts val="0"/>
              </a:spcBef>
              <a:spcAft>
                <a:spcPts val="0"/>
              </a:spcAft>
              <a:defRPr/>
            </a:pPr>
            <a:r>
              <a:rPr lang="en-GB" sz="1600" b="1" u="sng" dirty="0">
                <a:latin typeface="Tw Cen MT Condensed" panose="020B0606020104020203" pitchFamily="34" charset="0"/>
              </a:rPr>
              <a:t>Lesson Plan:</a:t>
            </a:r>
          </a:p>
          <a:p>
            <a:pPr fontAlgn="auto">
              <a:spcBef>
                <a:spcPts val="0"/>
              </a:spcBef>
              <a:spcAft>
                <a:spcPts val="0"/>
              </a:spcAft>
              <a:defRPr/>
            </a:pPr>
            <a:r>
              <a:rPr lang="en-GB" sz="1600" u="sng" dirty="0">
                <a:latin typeface="Tw Cen MT Condensed" panose="020B0606020104020203" pitchFamily="34" charset="0"/>
              </a:rPr>
              <a:t>1.Warm-up - Command Response: </a:t>
            </a:r>
            <a:r>
              <a:rPr lang="en-GB" sz="1600" dirty="0">
                <a:latin typeface="Tw Cen MT Condensed" panose="020B0606020104020203" pitchFamily="34" charset="0"/>
              </a:rPr>
              <a:t>Pupils move into spaces jogging constantly, upon commands all pupils must perform action (Touch, 3 Steps, Jump, Hop, Robot arms, Wave.) STRETCH then repeat 1</a:t>
            </a:r>
            <a:r>
              <a:rPr lang="en-GB" sz="1600" baseline="30000" dirty="0">
                <a:latin typeface="Tw Cen MT Condensed" panose="020B0606020104020203" pitchFamily="34" charset="0"/>
              </a:rPr>
              <a:t>st</a:t>
            </a:r>
            <a:r>
              <a:rPr lang="en-GB" sz="1600" dirty="0">
                <a:latin typeface="Tw Cen MT Condensed" panose="020B0606020104020203" pitchFamily="34" charset="0"/>
              </a:rPr>
              <a:t> phase of Warm-up.</a:t>
            </a:r>
          </a:p>
          <a:p>
            <a:pPr fontAlgn="auto">
              <a:spcBef>
                <a:spcPts val="0"/>
              </a:spcBef>
              <a:spcAft>
                <a:spcPts val="0"/>
              </a:spcAft>
              <a:defRPr/>
            </a:pPr>
            <a:r>
              <a:rPr lang="en-GB" sz="1600" u="sng" dirty="0">
                <a:latin typeface="Tw Cen MT Condensed" panose="020B0606020104020203" pitchFamily="34" charset="0"/>
              </a:rPr>
              <a:t>2. Skill intro – The chest pass: </a:t>
            </a:r>
            <a:r>
              <a:rPr lang="en-GB" sz="1600" dirty="0">
                <a:latin typeface="Tw Cen MT Condensed" panose="020B0606020104020203" pitchFamily="34" charset="0"/>
              </a:rPr>
              <a:t>Split class into pairs of equal ability (An easy way to do this to ask pupils to remain in ability groups from last lesson, pupils must pick partner from the same ‘colour’ as themselves). Set up two lines of cones parallel to one another, with the pairs standing behind these cones facing one another. Pupils practice skill at the distance set. Use </a:t>
            </a:r>
            <a:r>
              <a:rPr lang="en-GB" sz="1600" dirty="0" err="1">
                <a:latin typeface="Tw Cen MT Condensed" panose="020B0606020104020203" pitchFamily="34" charset="0"/>
              </a:rPr>
              <a:t>AfL</a:t>
            </a:r>
            <a:r>
              <a:rPr lang="en-GB" sz="1600" dirty="0">
                <a:latin typeface="Tw Cen MT Condensed" panose="020B0606020104020203" pitchFamily="34" charset="0"/>
              </a:rPr>
              <a:t> to adjust level of challenge. </a:t>
            </a:r>
            <a:r>
              <a:rPr lang="en-GB" sz="1600" b="1" i="1" u="sng" dirty="0">
                <a:latin typeface="Tw Cen MT Condensed" panose="020B0606020104020203" pitchFamily="34" charset="0"/>
              </a:rPr>
              <a:t>M/A further away, L/A Closer together, allow bounces.</a:t>
            </a:r>
          </a:p>
          <a:p>
            <a:pPr marL="342900" indent="-342900" fontAlgn="auto">
              <a:spcBef>
                <a:spcPts val="0"/>
              </a:spcBef>
              <a:spcAft>
                <a:spcPts val="0"/>
              </a:spcAft>
              <a:defRPr/>
            </a:pPr>
            <a:r>
              <a:rPr lang="en-GB" sz="1600" b="1" dirty="0">
                <a:latin typeface="Tw Cen MT Condensed" panose="020B0606020104020203" pitchFamily="34" charset="0"/>
              </a:rPr>
              <a:t>PROGRESSIONS – </a:t>
            </a:r>
            <a:r>
              <a:rPr lang="en-GB" sz="1600" dirty="0">
                <a:latin typeface="Tw Cen MT Condensed" panose="020B0606020104020203" pitchFamily="34" charset="0"/>
              </a:rPr>
              <a:t>Race format – Set pairs targets (</a:t>
            </a:r>
            <a:r>
              <a:rPr lang="en-GB" sz="1600" dirty="0" err="1">
                <a:latin typeface="Tw Cen MT Condensed" panose="020B0606020104020203" pitchFamily="34" charset="0"/>
              </a:rPr>
              <a:t>i.e</a:t>
            </a:r>
            <a:r>
              <a:rPr lang="en-GB" sz="1600" dirty="0">
                <a:latin typeface="Tw Cen MT Condensed" panose="020B0606020104020203" pitchFamily="34" charset="0"/>
              </a:rPr>
              <a:t> – 15 passes) first to complete sits down </a:t>
            </a:r>
            <a:r>
              <a:rPr lang="en-GB" sz="1600" b="1" u="sng" dirty="0">
                <a:latin typeface="Tw Cen MT Condensed" panose="020B0606020104020203" pitchFamily="34" charset="0"/>
              </a:rPr>
              <a:t>or </a:t>
            </a:r>
            <a:r>
              <a:rPr lang="en-GB" sz="1600" dirty="0">
                <a:latin typeface="Tw Cen MT Condensed" panose="020B0606020104020203" pitchFamily="34" charset="0"/>
              </a:rPr>
              <a:t>How many can you complete in 90 seconds??</a:t>
            </a:r>
          </a:p>
          <a:p>
            <a:pPr marL="342900" indent="-342900" fontAlgn="auto">
              <a:spcBef>
                <a:spcPts val="0"/>
              </a:spcBef>
              <a:spcAft>
                <a:spcPts val="0"/>
              </a:spcAft>
              <a:defRPr/>
            </a:pPr>
            <a:r>
              <a:rPr lang="en-GB" sz="1600" u="sng" dirty="0">
                <a:latin typeface="Tw Cen MT Condensed" panose="020B0606020104020203" pitchFamily="34" charset="0"/>
              </a:rPr>
              <a:t>3. Skill intro – The overhead pass/The bounce pass: </a:t>
            </a:r>
            <a:r>
              <a:rPr lang="en-GB" sz="1600" dirty="0">
                <a:latin typeface="Tw Cen MT Condensed" panose="020B0606020104020203" pitchFamily="34" charset="0"/>
              </a:rPr>
              <a:t>Demonstrate these techniques to pupils. Pairs now combine to make 4’s. One pair remaining on cones, one pair taking it in turns to act as a defender attempting to intercept the ball between the cones. Pupils can use overhead, bounce or a chest pass. Set mini-targets for each group.</a:t>
            </a:r>
            <a:endParaRPr lang="en-GB" sz="1600" u="sng" dirty="0">
              <a:latin typeface="Tw Cen MT Condensed" panose="020B0606020104020203" pitchFamily="34" charset="0"/>
            </a:endParaRPr>
          </a:p>
          <a:p>
            <a:pPr fontAlgn="auto">
              <a:spcBef>
                <a:spcPts val="0"/>
              </a:spcBef>
              <a:spcAft>
                <a:spcPts val="0"/>
              </a:spcAft>
              <a:defRPr/>
            </a:pPr>
            <a:r>
              <a:rPr lang="en-GB" sz="1600" b="1" i="1" u="sng" dirty="0">
                <a:latin typeface="Tw Cen MT Condensed" panose="020B0606020104020203" pitchFamily="34" charset="0"/>
              </a:rPr>
              <a:t>M/A Use smaller ball, play against 2 defenders intercepting. L/A One defender, Large ball. Defender can only use 1 arm.</a:t>
            </a:r>
          </a:p>
          <a:p>
            <a:pPr fontAlgn="auto">
              <a:spcBef>
                <a:spcPts val="0"/>
              </a:spcBef>
              <a:spcAft>
                <a:spcPts val="0"/>
              </a:spcAft>
              <a:defRPr/>
            </a:pPr>
            <a:r>
              <a:rPr lang="en-GB" sz="1600" u="sng" dirty="0">
                <a:latin typeface="Tw Cen MT Condensed" panose="020B0606020104020203" pitchFamily="34" charset="0"/>
              </a:rPr>
              <a:t>4. Skill related competition: </a:t>
            </a:r>
            <a:r>
              <a:rPr lang="en-GB" sz="1600" dirty="0">
                <a:latin typeface="Tw Cen MT Condensed" panose="020B0606020104020203" pitchFamily="34" charset="0"/>
              </a:rPr>
              <a:t>M/A </a:t>
            </a:r>
            <a:r>
              <a:rPr lang="en-GB" sz="1600" dirty="0" err="1">
                <a:latin typeface="Tw Cen MT Condensed" panose="020B0606020104020203" pitchFamily="34" charset="0"/>
              </a:rPr>
              <a:t>vs</a:t>
            </a:r>
            <a:r>
              <a:rPr lang="en-GB" sz="1600" dirty="0">
                <a:latin typeface="Tw Cen MT Condensed" panose="020B0606020104020203" pitchFamily="34" charset="0"/>
              </a:rPr>
              <a:t> M/A, L/A </a:t>
            </a:r>
            <a:r>
              <a:rPr lang="en-GB" sz="1600" dirty="0" err="1">
                <a:latin typeface="Tw Cen MT Condensed" panose="020B0606020104020203" pitchFamily="34" charset="0"/>
              </a:rPr>
              <a:t>vs</a:t>
            </a:r>
            <a:r>
              <a:rPr lang="en-GB" sz="1600" dirty="0">
                <a:latin typeface="Tw Cen MT Condensed" panose="020B0606020104020203" pitchFamily="34" charset="0"/>
              </a:rPr>
              <a:t> L/A. Teams must complete 6 passes before they can shoot!</a:t>
            </a:r>
            <a:endParaRPr lang="en-GB" sz="1600" u="sng" dirty="0">
              <a:latin typeface="Tw Cen MT Condensed" panose="020B0606020104020203" pitchFamily="34" charset="0"/>
            </a:endParaRPr>
          </a:p>
        </p:txBody>
      </p:sp>
    </p:spTree>
    <p:extLst>
      <p:ext uri="{BB962C8B-B14F-4D97-AF65-F5344CB8AC3E}">
        <p14:creationId xmlns:p14="http://schemas.microsoft.com/office/powerpoint/2010/main" val="3316812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331640" y="7542"/>
            <a:ext cx="6481763" cy="793849"/>
          </a:xfrm>
          <a:prstGeom prst="rect">
            <a:avLst/>
          </a:prstGeom>
          <a:solidFill>
            <a:srgbClr val="00B050"/>
          </a:solidFill>
          <a:ln w="9525">
            <a:solidFill>
              <a:schemeClr val="tx1"/>
            </a:solidFill>
            <a:miter lim="800000"/>
            <a:headEnd/>
            <a:tailEnd/>
          </a:ln>
        </p:spPr>
        <p:txBody>
          <a:bodyPr anchor="ctr">
            <a:normAutofit lnSpcReduction="10000"/>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High 5 Netball</a:t>
            </a:r>
          </a:p>
          <a:p>
            <a:pPr algn="ctr" fontAlgn="auto">
              <a:spcBef>
                <a:spcPts val="0"/>
              </a:spcBef>
              <a:spcAft>
                <a:spcPts val="0"/>
              </a:spcAft>
              <a:defRPr/>
            </a:pPr>
            <a:r>
              <a:rPr lang="en-GB" sz="2400" dirty="0">
                <a:latin typeface="Tw Cen MT Condensed Extra Bold" panose="020B0803020202020204" pitchFamily="34" charset="0"/>
                <a:ea typeface="+mj-ea"/>
                <a:cs typeface="+mj-cs"/>
              </a:rPr>
              <a:t> Year 3- Lesson 4  </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69330" y="-27384"/>
            <a:ext cx="1190302" cy="784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6" descr="Image result for field hockey cartoon png"/>
          <p:cNvSpPr>
            <a:spLocks noChangeAspect="1" noChangeArrowheads="1"/>
          </p:cNvSpPr>
          <p:nvPr/>
        </p:nvSpPr>
        <p:spPr bwMode="auto">
          <a:xfrm>
            <a:off x="307975" y="-2738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4" descr="Image result for netball cartoon clipart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7856" y="10338"/>
            <a:ext cx="632661" cy="7971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netball cartoon clipart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7909" y="4238"/>
            <a:ext cx="632661" cy="79715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918202" y="-27384"/>
            <a:ext cx="1190302" cy="784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25"/>
          <p:cNvSpPr txBox="1">
            <a:spLocks noChangeArrowheads="1"/>
          </p:cNvSpPr>
          <p:nvPr/>
        </p:nvSpPr>
        <p:spPr bwMode="auto">
          <a:xfrm>
            <a:off x="179388" y="3811146"/>
            <a:ext cx="8785225"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3. Skill intro: Pass selection (with def.)</a:t>
            </a: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AutoNum type="arabicPeriod"/>
            </a:pPr>
            <a:endParaRPr lang="en-GB" altLang="en-US" sz="1600" u="sng" dirty="0">
              <a:latin typeface="Tw Cen MT Condensed" panose="020B0606020104020203" pitchFamily="34" charset="0"/>
            </a:endParaRPr>
          </a:p>
          <a:p>
            <a:pPr eaLnBrk="1" hangingPunct="1">
              <a:spcBef>
                <a:spcPct val="0"/>
              </a:spcBef>
              <a:buFontTx/>
              <a:buAutoNum type="arabicPeriod"/>
            </a:pPr>
            <a:endParaRPr lang="en-GB" altLang="en-US" sz="1600" u="sng" dirty="0">
              <a:latin typeface="Tw Cen MT Condensed" panose="020B0606020104020203" pitchFamily="34" charset="0"/>
            </a:endParaRPr>
          </a:p>
          <a:p>
            <a:pPr eaLnBrk="1" hangingPunct="1">
              <a:spcBef>
                <a:spcPct val="0"/>
              </a:spcBef>
              <a:buFontTx/>
              <a:buAutoNum type="arabicPeriod"/>
            </a:pPr>
            <a:endParaRPr lang="en-GB" altLang="en-US" sz="1600" u="sng" dirty="0">
              <a:latin typeface="Tw Cen MT Condensed" panose="020B0606020104020203" pitchFamily="34" charset="0"/>
            </a:endParaRPr>
          </a:p>
        </p:txBody>
      </p:sp>
      <p:cxnSp>
        <p:nvCxnSpPr>
          <p:cNvPr id="12" name="Straight Connector 11"/>
          <p:cNvCxnSpPr/>
          <p:nvPr/>
        </p:nvCxnSpPr>
        <p:spPr>
          <a:xfrm>
            <a:off x="468313" y="4890646"/>
            <a:ext cx="8064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Multiply 12"/>
          <p:cNvSpPr/>
          <p:nvPr/>
        </p:nvSpPr>
        <p:spPr>
          <a:xfrm>
            <a:off x="900113" y="4963671"/>
            <a:ext cx="215900"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14" name="Multiply 13"/>
          <p:cNvSpPr/>
          <p:nvPr/>
        </p:nvSpPr>
        <p:spPr>
          <a:xfrm>
            <a:off x="5508625" y="4963671"/>
            <a:ext cx="217488"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15" name="Multiply 14"/>
          <p:cNvSpPr/>
          <p:nvPr/>
        </p:nvSpPr>
        <p:spPr>
          <a:xfrm>
            <a:off x="3276600" y="3955609"/>
            <a:ext cx="217488"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16" name="Multiply 15"/>
          <p:cNvSpPr/>
          <p:nvPr/>
        </p:nvSpPr>
        <p:spPr>
          <a:xfrm>
            <a:off x="3276600" y="4963671"/>
            <a:ext cx="215900"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17" name="Multiply 16"/>
          <p:cNvSpPr/>
          <p:nvPr/>
        </p:nvSpPr>
        <p:spPr>
          <a:xfrm>
            <a:off x="900113" y="4098484"/>
            <a:ext cx="215900" cy="163512"/>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18" name="Multiply 17"/>
          <p:cNvSpPr/>
          <p:nvPr/>
        </p:nvSpPr>
        <p:spPr>
          <a:xfrm>
            <a:off x="7812088" y="4944621"/>
            <a:ext cx="217487"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19" name="Multiply 18"/>
          <p:cNvSpPr/>
          <p:nvPr/>
        </p:nvSpPr>
        <p:spPr>
          <a:xfrm>
            <a:off x="5508625" y="3882584"/>
            <a:ext cx="217488"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cxnSp>
        <p:nvCxnSpPr>
          <p:cNvPr id="20" name="Straight Connector 19"/>
          <p:cNvCxnSpPr/>
          <p:nvPr/>
        </p:nvCxnSpPr>
        <p:spPr>
          <a:xfrm flipV="1">
            <a:off x="539750" y="4171509"/>
            <a:ext cx="4537075" cy="1428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003800" y="3955609"/>
            <a:ext cx="3313113" cy="2159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Up Arrow 21"/>
          <p:cNvSpPr/>
          <p:nvPr/>
        </p:nvSpPr>
        <p:spPr>
          <a:xfrm>
            <a:off x="755650" y="4314384"/>
            <a:ext cx="142875" cy="5048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3" name="Up Arrow 22"/>
          <p:cNvSpPr/>
          <p:nvPr/>
        </p:nvSpPr>
        <p:spPr>
          <a:xfrm rot="10800000" flipH="1">
            <a:off x="1114425" y="4314384"/>
            <a:ext cx="144463" cy="5048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4" name="Up Arrow 23"/>
          <p:cNvSpPr/>
          <p:nvPr/>
        </p:nvSpPr>
        <p:spPr>
          <a:xfrm>
            <a:off x="7669213" y="4027046"/>
            <a:ext cx="215900" cy="792163"/>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5" name="Up Arrow 24"/>
          <p:cNvSpPr/>
          <p:nvPr/>
        </p:nvSpPr>
        <p:spPr>
          <a:xfrm rot="10800000">
            <a:off x="8027988" y="4027046"/>
            <a:ext cx="215900" cy="863600"/>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6" name="Up Arrow 25"/>
          <p:cNvSpPr/>
          <p:nvPr/>
        </p:nvSpPr>
        <p:spPr>
          <a:xfrm>
            <a:off x="3133725" y="4314384"/>
            <a:ext cx="142875" cy="5048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7" name="Up Arrow 26"/>
          <p:cNvSpPr/>
          <p:nvPr/>
        </p:nvSpPr>
        <p:spPr>
          <a:xfrm rot="10800000" flipH="1">
            <a:off x="3492500" y="4314384"/>
            <a:ext cx="144463" cy="5048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8" name="Up Arrow 27"/>
          <p:cNvSpPr/>
          <p:nvPr/>
        </p:nvSpPr>
        <p:spPr>
          <a:xfrm>
            <a:off x="5365750" y="4242946"/>
            <a:ext cx="142875" cy="5048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9" name="Up Arrow 28"/>
          <p:cNvSpPr/>
          <p:nvPr/>
        </p:nvSpPr>
        <p:spPr>
          <a:xfrm rot="10800000" flipH="1">
            <a:off x="5722938" y="4242946"/>
            <a:ext cx="144462" cy="5048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30" name="Multiply 29"/>
          <p:cNvSpPr/>
          <p:nvPr/>
        </p:nvSpPr>
        <p:spPr>
          <a:xfrm>
            <a:off x="7812088" y="3793237"/>
            <a:ext cx="217487"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31" name="TextBox 45"/>
          <p:cNvSpPr txBox="1">
            <a:spLocks noChangeArrowheads="1"/>
          </p:cNvSpPr>
          <p:nvPr/>
        </p:nvSpPr>
        <p:spPr bwMode="auto">
          <a:xfrm>
            <a:off x="250825" y="4833922"/>
            <a:ext cx="6492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a:latin typeface="Tw Cen MT Condensed" panose="020B0606020104020203" pitchFamily="34" charset="0"/>
              </a:rPr>
              <a:t>L/A</a:t>
            </a:r>
          </a:p>
        </p:txBody>
      </p:sp>
      <p:sp>
        <p:nvSpPr>
          <p:cNvPr id="32" name="TextBox 46"/>
          <p:cNvSpPr txBox="1">
            <a:spLocks noChangeArrowheads="1"/>
          </p:cNvSpPr>
          <p:nvPr/>
        </p:nvSpPr>
        <p:spPr bwMode="auto">
          <a:xfrm>
            <a:off x="8243888" y="4818638"/>
            <a:ext cx="6492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dirty="0">
                <a:latin typeface="Tw Cen MT Condensed" panose="020B0606020104020203" pitchFamily="34" charset="0"/>
              </a:rPr>
              <a:t>M/A</a:t>
            </a:r>
          </a:p>
        </p:txBody>
      </p:sp>
      <p:sp>
        <p:nvSpPr>
          <p:cNvPr id="33" name="TextBox 6"/>
          <p:cNvSpPr txBox="1">
            <a:spLocks noChangeArrowheads="1"/>
          </p:cNvSpPr>
          <p:nvPr/>
        </p:nvSpPr>
        <p:spPr bwMode="auto">
          <a:xfrm>
            <a:off x="179388" y="836712"/>
            <a:ext cx="4321175"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Teaching Points – The chest pass</a:t>
            </a:r>
          </a:p>
          <a:p>
            <a:pPr eaLnBrk="1" hangingPunct="1">
              <a:spcBef>
                <a:spcPct val="0"/>
              </a:spcBef>
              <a:buFontTx/>
              <a:buNone/>
            </a:pPr>
            <a:r>
              <a:rPr lang="en-GB" altLang="en-US" sz="1600" dirty="0">
                <a:latin typeface="Tw Cen MT Condensed" panose="020B0606020104020203" pitchFamily="34" charset="0"/>
              </a:rPr>
              <a:t>Hold the ball against chest.</a:t>
            </a:r>
          </a:p>
          <a:p>
            <a:pPr eaLnBrk="1" hangingPunct="1">
              <a:spcBef>
                <a:spcPct val="0"/>
              </a:spcBef>
              <a:buFontTx/>
              <a:buNone/>
            </a:pPr>
            <a:r>
              <a:rPr lang="en-GB" altLang="en-US" sz="1600" dirty="0">
                <a:latin typeface="Tw Cen MT Condensed" panose="020B0606020104020203" pitchFamily="34" charset="0"/>
              </a:rPr>
              <a:t>Hands each side of the</a:t>
            </a:r>
          </a:p>
          <a:p>
            <a:pPr eaLnBrk="1" hangingPunct="1">
              <a:spcBef>
                <a:spcPct val="0"/>
              </a:spcBef>
              <a:buFontTx/>
              <a:buNone/>
            </a:pPr>
            <a:r>
              <a:rPr lang="en-GB" altLang="en-US" sz="1600" dirty="0">
                <a:latin typeface="Tw Cen MT Condensed" panose="020B0606020104020203" pitchFamily="34" charset="0"/>
              </a:rPr>
              <a:t>Ball. Step into pass</a:t>
            </a:r>
          </a:p>
          <a:p>
            <a:pPr eaLnBrk="1" hangingPunct="1">
              <a:spcBef>
                <a:spcPct val="0"/>
              </a:spcBef>
              <a:buFontTx/>
              <a:buNone/>
            </a:pPr>
            <a:r>
              <a:rPr lang="en-GB" altLang="en-US" sz="1600" dirty="0">
                <a:latin typeface="Tw Cen MT Condensed" panose="020B0606020104020203" pitchFamily="34" charset="0"/>
              </a:rPr>
              <a:t>Points fingers at target</a:t>
            </a:r>
          </a:p>
        </p:txBody>
      </p:sp>
      <p:sp>
        <p:nvSpPr>
          <p:cNvPr id="34" name="TextBox 25"/>
          <p:cNvSpPr txBox="1">
            <a:spLocks noChangeArrowheads="1"/>
          </p:cNvSpPr>
          <p:nvPr/>
        </p:nvSpPr>
        <p:spPr bwMode="auto">
          <a:xfrm>
            <a:off x="4643438" y="2187129"/>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a:latin typeface="Tw Cen MT Condensed" panose="020B0606020104020203" pitchFamily="34" charset="0"/>
              </a:rPr>
              <a:t>2. Skill intro</a:t>
            </a:r>
          </a:p>
          <a:p>
            <a:pPr eaLnBrk="1" hangingPunct="1">
              <a:spcBef>
                <a:spcPct val="0"/>
              </a:spcBef>
              <a:buFontTx/>
              <a:buNone/>
            </a:pPr>
            <a:endParaRPr lang="en-GB" altLang="en-US" sz="1600" u="sng">
              <a:latin typeface="Tw Cen MT Condensed" panose="020B0606020104020203" pitchFamily="34" charset="0"/>
            </a:endParaRPr>
          </a:p>
          <a:p>
            <a:pPr eaLnBrk="1" hangingPunct="1">
              <a:spcBef>
                <a:spcPct val="0"/>
              </a:spcBef>
              <a:buFontTx/>
              <a:buAutoNum type="arabicPeriod"/>
            </a:pPr>
            <a:endParaRPr lang="en-GB" altLang="en-US" sz="1600" u="sng">
              <a:latin typeface="Tw Cen MT Condensed" panose="020B0606020104020203" pitchFamily="34" charset="0"/>
            </a:endParaRPr>
          </a:p>
          <a:p>
            <a:pPr eaLnBrk="1" hangingPunct="1">
              <a:spcBef>
                <a:spcPct val="0"/>
              </a:spcBef>
              <a:buFontTx/>
              <a:buAutoNum type="arabicPeriod"/>
            </a:pPr>
            <a:endParaRPr lang="en-GB" altLang="en-US" sz="1600" u="sng">
              <a:latin typeface="Tw Cen MT Condensed" panose="020B0606020104020203" pitchFamily="34" charset="0"/>
            </a:endParaRPr>
          </a:p>
          <a:p>
            <a:pPr eaLnBrk="1" hangingPunct="1">
              <a:spcBef>
                <a:spcPct val="0"/>
              </a:spcBef>
              <a:buFontTx/>
              <a:buAutoNum type="arabicPeriod"/>
            </a:pPr>
            <a:endParaRPr lang="en-GB" altLang="en-US" sz="1600" u="sng">
              <a:latin typeface="Tw Cen MT Condensed" panose="020B0606020104020203" pitchFamily="34" charset="0"/>
            </a:endParaRPr>
          </a:p>
          <a:p>
            <a:pPr eaLnBrk="1" hangingPunct="1">
              <a:spcBef>
                <a:spcPct val="0"/>
              </a:spcBef>
              <a:buFontTx/>
              <a:buNone/>
            </a:pPr>
            <a:endParaRPr lang="en-GB" altLang="en-US" sz="1600" u="sng">
              <a:latin typeface="Tw Cen MT Condensed" panose="020B0606020104020203" pitchFamily="34" charset="0"/>
            </a:endParaRPr>
          </a:p>
        </p:txBody>
      </p:sp>
      <p:cxnSp>
        <p:nvCxnSpPr>
          <p:cNvPr id="35" name="Straight Connector 34"/>
          <p:cNvCxnSpPr/>
          <p:nvPr/>
        </p:nvCxnSpPr>
        <p:spPr>
          <a:xfrm>
            <a:off x="4932363" y="3266629"/>
            <a:ext cx="39592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Multiply 35"/>
          <p:cNvSpPr/>
          <p:nvPr/>
        </p:nvSpPr>
        <p:spPr>
          <a:xfrm>
            <a:off x="5364163" y="3339654"/>
            <a:ext cx="215900"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37" name="Multiply 36"/>
          <p:cNvSpPr/>
          <p:nvPr/>
        </p:nvSpPr>
        <p:spPr>
          <a:xfrm>
            <a:off x="7740650" y="2331591"/>
            <a:ext cx="217488"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38" name="Multiply 37"/>
          <p:cNvSpPr/>
          <p:nvPr/>
        </p:nvSpPr>
        <p:spPr>
          <a:xfrm>
            <a:off x="7740650" y="3339654"/>
            <a:ext cx="215900"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39" name="Multiply 38"/>
          <p:cNvSpPr/>
          <p:nvPr/>
        </p:nvSpPr>
        <p:spPr>
          <a:xfrm>
            <a:off x="5364163" y="2474466"/>
            <a:ext cx="215900" cy="163513"/>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40" name="Multiply 39"/>
          <p:cNvSpPr/>
          <p:nvPr/>
        </p:nvSpPr>
        <p:spPr>
          <a:xfrm>
            <a:off x="8316913" y="3322191"/>
            <a:ext cx="217487"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cxnSp>
        <p:nvCxnSpPr>
          <p:cNvPr id="41" name="Straight Connector 40"/>
          <p:cNvCxnSpPr/>
          <p:nvPr/>
        </p:nvCxnSpPr>
        <p:spPr>
          <a:xfrm flipV="1">
            <a:off x="5003800" y="2403029"/>
            <a:ext cx="3887788" cy="28733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Up Arrow 41"/>
          <p:cNvSpPr/>
          <p:nvPr/>
        </p:nvSpPr>
        <p:spPr>
          <a:xfrm>
            <a:off x="5364163" y="2690366"/>
            <a:ext cx="142875" cy="5048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43" name="Up Arrow 42"/>
          <p:cNvSpPr/>
          <p:nvPr/>
        </p:nvSpPr>
        <p:spPr>
          <a:xfrm rot="10800000" flipH="1">
            <a:off x="5507038" y="2690366"/>
            <a:ext cx="144462" cy="5048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44" name="Up Arrow 43"/>
          <p:cNvSpPr/>
          <p:nvPr/>
        </p:nvSpPr>
        <p:spPr>
          <a:xfrm>
            <a:off x="8316913" y="2476054"/>
            <a:ext cx="142875" cy="7207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45" name="Up Arrow 44"/>
          <p:cNvSpPr/>
          <p:nvPr/>
        </p:nvSpPr>
        <p:spPr>
          <a:xfrm rot="10800000">
            <a:off x="8459788" y="2476054"/>
            <a:ext cx="144462" cy="7207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46" name="Up Arrow 45"/>
          <p:cNvSpPr/>
          <p:nvPr/>
        </p:nvSpPr>
        <p:spPr>
          <a:xfrm>
            <a:off x="7740650" y="2547491"/>
            <a:ext cx="142875" cy="647700"/>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47" name="Up Arrow 46"/>
          <p:cNvSpPr/>
          <p:nvPr/>
        </p:nvSpPr>
        <p:spPr>
          <a:xfrm rot="10800000" flipH="1">
            <a:off x="7883525" y="2618929"/>
            <a:ext cx="144463" cy="576262"/>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48" name="Multiply 47"/>
          <p:cNvSpPr/>
          <p:nvPr/>
        </p:nvSpPr>
        <p:spPr>
          <a:xfrm>
            <a:off x="8316913" y="2241104"/>
            <a:ext cx="217487"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49" name="TextBox 45"/>
          <p:cNvSpPr txBox="1">
            <a:spLocks noChangeArrowheads="1"/>
          </p:cNvSpPr>
          <p:nvPr/>
        </p:nvSpPr>
        <p:spPr bwMode="auto">
          <a:xfrm>
            <a:off x="4714875" y="3247579"/>
            <a:ext cx="6492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a:latin typeface="Tw Cen MT Condensed" panose="020B0606020104020203" pitchFamily="34" charset="0"/>
              </a:rPr>
              <a:t>L/A</a:t>
            </a:r>
          </a:p>
        </p:txBody>
      </p:sp>
      <p:sp>
        <p:nvSpPr>
          <p:cNvPr id="50" name="TextBox 46"/>
          <p:cNvSpPr txBox="1">
            <a:spLocks noChangeArrowheads="1"/>
          </p:cNvSpPr>
          <p:nvPr/>
        </p:nvSpPr>
        <p:spPr bwMode="auto">
          <a:xfrm>
            <a:off x="8459788" y="3266629"/>
            <a:ext cx="5762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a:latin typeface="Tw Cen MT Condensed" panose="020B0606020104020203" pitchFamily="34" charset="0"/>
              </a:rPr>
              <a:t>M/A</a:t>
            </a:r>
          </a:p>
        </p:txBody>
      </p:sp>
      <p:pic>
        <p:nvPicPr>
          <p:cNvPr id="51" name="Picture 29"/>
          <p:cNvPicPr>
            <a:picLocks noChangeAspect="1" noChangeArrowheads="1"/>
          </p:cNvPicPr>
          <p:nvPr/>
        </p:nvPicPr>
        <p:blipFill>
          <a:blip r:embed="rId4">
            <a:extLst>
              <a:ext uri="{28A0092B-C50C-407E-A947-70E740481C1C}">
                <a14:useLocalDpi xmlns:a14="http://schemas.microsoft.com/office/drawing/2010/main" val="0"/>
              </a:ext>
            </a:extLst>
          </a:blip>
          <a:srcRect l="28349" t="39374" r="51175" b="41376"/>
          <a:stretch>
            <a:fillRect/>
          </a:stretch>
        </p:blipFill>
        <p:spPr bwMode="auto">
          <a:xfrm>
            <a:off x="2555875" y="1114525"/>
            <a:ext cx="1803400"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Multiply 51"/>
          <p:cNvSpPr/>
          <p:nvPr/>
        </p:nvSpPr>
        <p:spPr>
          <a:xfrm>
            <a:off x="7164388" y="2314129"/>
            <a:ext cx="217487"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53" name="Multiply 52"/>
          <p:cNvSpPr/>
          <p:nvPr/>
        </p:nvSpPr>
        <p:spPr>
          <a:xfrm>
            <a:off x="7164388" y="3322191"/>
            <a:ext cx="215900"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54" name="Up Arrow 53"/>
          <p:cNvSpPr/>
          <p:nvPr/>
        </p:nvSpPr>
        <p:spPr>
          <a:xfrm>
            <a:off x="7164388" y="2672904"/>
            <a:ext cx="142875" cy="5048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55" name="Up Arrow 54"/>
          <p:cNvSpPr/>
          <p:nvPr/>
        </p:nvSpPr>
        <p:spPr>
          <a:xfrm rot="10800000" flipH="1">
            <a:off x="7307263" y="2672904"/>
            <a:ext cx="144462" cy="5048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56" name="Multiply 55"/>
          <p:cNvSpPr/>
          <p:nvPr/>
        </p:nvSpPr>
        <p:spPr>
          <a:xfrm>
            <a:off x="6659563" y="2331591"/>
            <a:ext cx="217487"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57" name="Multiply 56"/>
          <p:cNvSpPr/>
          <p:nvPr/>
        </p:nvSpPr>
        <p:spPr>
          <a:xfrm>
            <a:off x="6659563" y="3339654"/>
            <a:ext cx="215900"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58" name="Up Arrow 57"/>
          <p:cNvSpPr/>
          <p:nvPr/>
        </p:nvSpPr>
        <p:spPr>
          <a:xfrm>
            <a:off x="6659563" y="2690366"/>
            <a:ext cx="142875" cy="5048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59" name="Up Arrow 58"/>
          <p:cNvSpPr/>
          <p:nvPr/>
        </p:nvSpPr>
        <p:spPr>
          <a:xfrm rot="10800000" flipH="1">
            <a:off x="6802438" y="2690366"/>
            <a:ext cx="144462" cy="5048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0" name="Multiply 59"/>
          <p:cNvSpPr/>
          <p:nvPr/>
        </p:nvSpPr>
        <p:spPr>
          <a:xfrm>
            <a:off x="6011863" y="2331591"/>
            <a:ext cx="217487"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61" name="Multiply 60"/>
          <p:cNvSpPr/>
          <p:nvPr/>
        </p:nvSpPr>
        <p:spPr>
          <a:xfrm>
            <a:off x="6011863" y="3339654"/>
            <a:ext cx="215900"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62" name="Up Arrow 61"/>
          <p:cNvSpPr/>
          <p:nvPr/>
        </p:nvSpPr>
        <p:spPr>
          <a:xfrm>
            <a:off x="6011863" y="2690366"/>
            <a:ext cx="142875" cy="5048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3" name="Up Arrow 62"/>
          <p:cNvSpPr/>
          <p:nvPr/>
        </p:nvSpPr>
        <p:spPr>
          <a:xfrm rot="10800000" flipH="1">
            <a:off x="6154738" y="2690366"/>
            <a:ext cx="144462" cy="5048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4" name="TextBox 6"/>
          <p:cNvSpPr txBox="1">
            <a:spLocks noChangeArrowheads="1"/>
          </p:cNvSpPr>
          <p:nvPr/>
        </p:nvSpPr>
        <p:spPr bwMode="auto">
          <a:xfrm>
            <a:off x="4643438" y="836712"/>
            <a:ext cx="4321175"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Teaching Points – The overhead pass</a:t>
            </a:r>
          </a:p>
          <a:p>
            <a:pPr eaLnBrk="1" hangingPunct="1">
              <a:spcBef>
                <a:spcPct val="0"/>
              </a:spcBef>
              <a:buFontTx/>
              <a:buNone/>
            </a:pPr>
            <a:r>
              <a:rPr lang="en-GB" altLang="en-US" sz="1600" dirty="0">
                <a:latin typeface="Tw Cen MT Condensed" panose="020B0606020104020203" pitchFamily="34" charset="0"/>
              </a:rPr>
              <a:t>Hold ball in two hands over your head</a:t>
            </a:r>
          </a:p>
          <a:p>
            <a:pPr eaLnBrk="1" hangingPunct="1">
              <a:spcBef>
                <a:spcPct val="0"/>
              </a:spcBef>
              <a:buFontTx/>
              <a:buNone/>
            </a:pPr>
            <a:r>
              <a:rPr lang="en-GB" altLang="en-US" sz="1600" dirty="0">
                <a:latin typeface="Tw Cen MT Condensed" panose="020B0606020104020203" pitchFamily="34" charset="0"/>
              </a:rPr>
              <a:t>Release ball at 45 degrees. Step forwards</a:t>
            </a:r>
          </a:p>
          <a:p>
            <a:pPr eaLnBrk="1" hangingPunct="1">
              <a:spcBef>
                <a:spcPct val="0"/>
              </a:spcBef>
              <a:buFontTx/>
              <a:buNone/>
            </a:pPr>
            <a:r>
              <a:rPr lang="en-GB" altLang="en-US" sz="1600" dirty="0">
                <a:latin typeface="Tw Cen MT Condensed" panose="020B0606020104020203" pitchFamily="34" charset="0"/>
              </a:rPr>
              <a:t>into pass power should come from fore-arm</a:t>
            </a:r>
          </a:p>
          <a:p>
            <a:pPr eaLnBrk="1" hangingPunct="1">
              <a:spcBef>
                <a:spcPct val="0"/>
              </a:spcBef>
              <a:buFontTx/>
              <a:buNone/>
            </a:pPr>
            <a:r>
              <a:rPr lang="en-GB" altLang="en-US" sz="1600" dirty="0">
                <a:latin typeface="Tw Cen MT Condensed" panose="020B0606020104020203" pitchFamily="34" charset="0"/>
              </a:rPr>
              <a:t>and wrist</a:t>
            </a:r>
          </a:p>
        </p:txBody>
      </p:sp>
      <p:pic>
        <p:nvPicPr>
          <p:cNvPr id="65" name="Picture 29"/>
          <p:cNvPicPr>
            <a:picLocks noChangeAspect="1" noChangeArrowheads="1"/>
          </p:cNvPicPr>
          <p:nvPr/>
        </p:nvPicPr>
        <p:blipFill>
          <a:blip r:embed="rId5">
            <a:extLst>
              <a:ext uri="{28A0092B-C50C-407E-A947-70E740481C1C}">
                <a14:useLocalDpi xmlns:a14="http://schemas.microsoft.com/office/drawing/2010/main" val="0"/>
              </a:ext>
            </a:extLst>
          </a:blip>
          <a:srcRect l="27391" t="42938" r="58220" b="20641"/>
          <a:stretch>
            <a:fillRect/>
          </a:stretch>
        </p:blipFill>
        <p:spPr bwMode="auto">
          <a:xfrm>
            <a:off x="7842154" y="908249"/>
            <a:ext cx="833534" cy="118874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6" name="TextBox 6"/>
          <p:cNvSpPr txBox="1">
            <a:spLocks noChangeArrowheads="1"/>
          </p:cNvSpPr>
          <p:nvPr/>
        </p:nvSpPr>
        <p:spPr bwMode="auto">
          <a:xfrm>
            <a:off x="179388" y="2187129"/>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a:latin typeface="Tw Cen MT Condensed" panose="020B0606020104020203" pitchFamily="34" charset="0"/>
              </a:rPr>
              <a:t>Teaching Points – The bounce pass</a:t>
            </a:r>
          </a:p>
          <a:p>
            <a:pPr eaLnBrk="1" hangingPunct="1">
              <a:spcBef>
                <a:spcPct val="0"/>
              </a:spcBef>
              <a:buFontTx/>
              <a:buNone/>
            </a:pPr>
            <a:r>
              <a:rPr lang="en-GB" altLang="en-US" sz="1600">
                <a:latin typeface="Tw Cen MT Condensed" panose="020B0606020104020203" pitchFamily="34" charset="0"/>
              </a:rPr>
              <a:t>Can be used with one or two hand(s)</a:t>
            </a:r>
          </a:p>
          <a:p>
            <a:pPr eaLnBrk="1" hangingPunct="1">
              <a:spcBef>
                <a:spcPct val="0"/>
              </a:spcBef>
              <a:buFontTx/>
              <a:buNone/>
            </a:pPr>
            <a:r>
              <a:rPr lang="en-GB" altLang="en-US" sz="1600">
                <a:latin typeface="Tw Cen MT Condensed" panose="020B0606020104020203" pitchFamily="34" charset="0"/>
              </a:rPr>
              <a:t>Push ball into the floor, slightly over</a:t>
            </a:r>
          </a:p>
          <a:p>
            <a:pPr eaLnBrk="1" hangingPunct="1">
              <a:spcBef>
                <a:spcPct val="0"/>
              </a:spcBef>
              <a:buFontTx/>
              <a:buNone/>
            </a:pPr>
            <a:r>
              <a:rPr lang="en-GB" altLang="en-US" sz="1600">
                <a:latin typeface="Tw Cen MT Condensed" panose="020B0606020104020203" pitchFamily="34" charset="0"/>
              </a:rPr>
              <a:t>half-way between yourself and the</a:t>
            </a:r>
          </a:p>
          <a:p>
            <a:pPr eaLnBrk="1" hangingPunct="1">
              <a:spcBef>
                <a:spcPct val="0"/>
              </a:spcBef>
              <a:buFontTx/>
              <a:buNone/>
            </a:pPr>
            <a:r>
              <a:rPr lang="en-GB" altLang="en-US" sz="1600">
                <a:latin typeface="Tw Cen MT Condensed" panose="020B0606020104020203" pitchFamily="34" charset="0"/>
              </a:rPr>
              <a:t>destination of your pass.</a:t>
            </a:r>
          </a:p>
          <a:p>
            <a:pPr eaLnBrk="1" hangingPunct="1">
              <a:spcBef>
                <a:spcPct val="0"/>
              </a:spcBef>
              <a:buFontTx/>
              <a:buNone/>
            </a:pPr>
            <a:r>
              <a:rPr lang="en-GB" altLang="en-US" sz="1600">
                <a:latin typeface="Tw Cen MT Condensed" panose="020B0606020104020203" pitchFamily="34" charset="0"/>
              </a:rPr>
              <a:t>Step into pass</a:t>
            </a:r>
          </a:p>
        </p:txBody>
      </p:sp>
      <p:pic>
        <p:nvPicPr>
          <p:cNvPr id="67" name="Picture 30"/>
          <p:cNvPicPr>
            <a:picLocks noChangeAspect="1" noChangeArrowheads="1"/>
          </p:cNvPicPr>
          <p:nvPr/>
        </p:nvPicPr>
        <p:blipFill>
          <a:blip r:embed="rId6">
            <a:extLst>
              <a:ext uri="{28A0092B-C50C-407E-A947-70E740481C1C}">
                <a14:useLocalDpi xmlns:a14="http://schemas.microsoft.com/office/drawing/2010/main" val="0"/>
              </a:ext>
            </a:extLst>
          </a:blip>
          <a:srcRect l="25648" t="59843" r="55534" b="25391"/>
          <a:stretch>
            <a:fillRect/>
          </a:stretch>
        </p:blipFill>
        <p:spPr bwMode="auto">
          <a:xfrm>
            <a:off x="2795588" y="2834829"/>
            <a:ext cx="16319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Multiply 67"/>
          <p:cNvSpPr/>
          <p:nvPr/>
        </p:nvSpPr>
        <p:spPr>
          <a:xfrm>
            <a:off x="900113" y="4460434"/>
            <a:ext cx="215900" cy="215900"/>
          </a:xfrm>
          <a:prstGeom prst="mathMultipl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69" name="Multiply 68"/>
          <p:cNvSpPr/>
          <p:nvPr/>
        </p:nvSpPr>
        <p:spPr>
          <a:xfrm>
            <a:off x="7812088" y="4315971"/>
            <a:ext cx="215900" cy="215900"/>
          </a:xfrm>
          <a:prstGeom prst="mathMultipl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70" name="Multiply 69"/>
          <p:cNvSpPr/>
          <p:nvPr/>
        </p:nvSpPr>
        <p:spPr>
          <a:xfrm>
            <a:off x="5508625" y="4460434"/>
            <a:ext cx="215900" cy="215900"/>
          </a:xfrm>
          <a:prstGeom prst="mathMultipl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71" name="Multiply 70"/>
          <p:cNvSpPr/>
          <p:nvPr/>
        </p:nvSpPr>
        <p:spPr>
          <a:xfrm>
            <a:off x="3276600" y="4460434"/>
            <a:ext cx="215900" cy="215900"/>
          </a:xfrm>
          <a:prstGeom prst="mathMultipl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72" name="TextBox 50"/>
          <p:cNvSpPr txBox="1">
            <a:spLocks noChangeArrowheads="1"/>
          </p:cNvSpPr>
          <p:nvPr/>
        </p:nvSpPr>
        <p:spPr bwMode="auto">
          <a:xfrm>
            <a:off x="179388" y="5243716"/>
            <a:ext cx="878522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AutoNum type="arabicPeriod" startAt="4"/>
            </a:pPr>
            <a:r>
              <a:rPr lang="en-GB" altLang="en-US" sz="1600" u="sng" dirty="0">
                <a:latin typeface="Tw Cen MT Condensed" panose="020B0606020104020203" pitchFamily="34" charset="0"/>
              </a:rPr>
              <a:t>Skill related competition</a:t>
            </a:r>
          </a:p>
          <a:p>
            <a:pPr eaLnBrk="1" hangingPunct="1">
              <a:spcBef>
                <a:spcPct val="0"/>
              </a:spcBef>
              <a:buFontTx/>
              <a:buNone/>
            </a:pPr>
            <a:r>
              <a:rPr lang="en-GB" altLang="en-US" sz="1600" dirty="0">
                <a:latin typeface="Tw Cen MT Condensed" panose="020B0606020104020203" pitchFamily="34" charset="0"/>
              </a:rPr>
              <a:t>C – Is allowed anywhere but inside either circles</a:t>
            </a:r>
          </a:p>
          <a:p>
            <a:pPr eaLnBrk="1" hangingPunct="1">
              <a:spcBef>
                <a:spcPct val="0"/>
              </a:spcBef>
              <a:buFontTx/>
              <a:buNone/>
            </a:pPr>
            <a:r>
              <a:rPr lang="en-GB" altLang="en-US" sz="1600" dirty="0">
                <a:latin typeface="Tw Cen MT Condensed" panose="020B0606020104020203" pitchFamily="34" charset="0"/>
              </a:rPr>
              <a:t>GK &amp; GD – Allowed anywhere in the defensive 3rd </a:t>
            </a:r>
          </a:p>
          <a:p>
            <a:pPr eaLnBrk="1" hangingPunct="1">
              <a:spcBef>
                <a:spcPct val="0"/>
              </a:spcBef>
              <a:buFontTx/>
              <a:buNone/>
            </a:pPr>
            <a:r>
              <a:rPr lang="en-GB" altLang="en-US" sz="1600" dirty="0">
                <a:latin typeface="Tw Cen MT Condensed" panose="020B0606020104020203" pitchFamily="34" charset="0"/>
              </a:rPr>
              <a:t>&amp; the middle 3</a:t>
            </a:r>
            <a:r>
              <a:rPr lang="en-GB" altLang="en-US" sz="1600" baseline="30000" dirty="0">
                <a:latin typeface="Tw Cen MT Condensed" panose="020B0606020104020203" pitchFamily="34" charset="0"/>
              </a:rPr>
              <a:t>rd</a:t>
            </a:r>
            <a:r>
              <a:rPr lang="en-GB" altLang="en-US" sz="1600" dirty="0">
                <a:latin typeface="Tw Cen MT Condensed" panose="020B0606020104020203" pitchFamily="34" charset="0"/>
              </a:rPr>
              <a:t>. GA &amp; GS – Allowed anywhere inside the middle and</a:t>
            </a:r>
          </a:p>
          <a:p>
            <a:pPr eaLnBrk="1" hangingPunct="1">
              <a:spcBef>
                <a:spcPct val="0"/>
              </a:spcBef>
              <a:buFontTx/>
              <a:buNone/>
            </a:pPr>
            <a:r>
              <a:rPr lang="en-GB" altLang="en-US" sz="1600" dirty="0">
                <a:latin typeface="Tw Cen MT Condensed" panose="020B0606020104020203" pitchFamily="34" charset="0"/>
              </a:rPr>
              <a:t>attacking 3</a:t>
            </a:r>
            <a:r>
              <a:rPr lang="en-GB" altLang="en-US" sz="1600" baseline="30000" dirty="0">
                <a:latin typeface="Tw Cen MT Condensed" panose="020B0606020104020203" pitchFamily="34" charset="0"/>
              </a:rPr>
              <a:t>rd</a:t>
            </a:r>
            <a:r>
              <a:rPr lang="en-GB" altLang="en-US" sz="1600" dirty="0">
                <a:latin typeface="Tw Cen MT Condensed" panose="020B0606020104020203" pitchFamily="34" charset="0"/>
              </a:rPr>
              <a:t>’s. </a:t>
            </a:r>
            <a:r>
              <a:rPr lang="en-GB" altLang="en-US" sz="1600" b="1" u="sng" dirty="0">
                <a:latin typeface="Tw Cen MT Condensed" panose="020B0606020104020203" pitchFamily="34" charset="0"/>
              </a:rPr>
              <a:t>Teams must complete a certain amount of passes before they are</a:t>
            </a:r>
          </a:p>
          <a:p>
            <a:pPr eaLnBrk="1" hangingPunct="1">
              <a:spcBef>
                <a:spcPct val="0"/>
              </a:spcBef>
              <a:buFontTx/>
              <a:buNone/>
            </a:pPr>
            <a:r>
              <a:rPr lang="en-GB" altLang="en-US" sz="1600" b="1" u="sng" dirty="0">
                <a:latin typeface="Tw Cen MT Condensed" panose="020B0606020104020203" pitchFamily="34" charset="0"/>
              </a:rPr>
              <a:t>allowed to shoot . </a:t>
            </a:r>
            <a:r>
              <a:rPr lang="en-GB" altLang="en-US" sz="1600" b="1" i="1" u="sng" dirty="0">
                <a:latin typeface="Tw Cen MT Condensed" panose="020B0606020104020203" pitchFamily="34" charset="0"/>
              </a:rPr>
              <a:t>M/A Teams = 7 passes. L/A 4 passes</a:t>
            </a:r>
          </a:p>
        </p:txBody>
      </p:sp>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3300" y="5289595"/>
            <a:ext cx="2741058" cy="1459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9900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331640" y="7542"/>
            <a:ext cx="6481763" cy="793849"/>
          </a:xfrm>
          <a:prstGeom prst="rect">
            <a:avLst/>
          </a:prstGeom>
          <a:solidFill>
            <a:srgbClr val="00B050"/>
          </a:solidFill>
          <a:ln w="9525">
            <a:solidFill>
              <a:schemeClr val="tx1"/>
            </a:solidFill>
            <a:miter lim="800000"/>
            <a:headEnd/>
            <a:tailEnd/>
          </a:ln>
        </p:spPr>
        <p:txBody>
          <a:bodyPr anchor="ctr">
            <a:normAutofit lnSpcReduction="10000"/>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High 5 Netball</a:t>
            </a:r>
          </a:p>
          <a:p>
            <a:pPr algn="ctr" fontAlgn="auto">
              <a:spcBef>
                <a:spcPts val="0"/>
              </a:spcBef>
              <a:spcAft>
                <a:spcPts val="0"/>
              </a:spcAft>
              <a:defRPr/>
            </a:pPr>
            <a:r>
              <a:rPr lang="en-GB" sz="2400" dirty="0">
                <a:latin typeface="Tw Cen MT Condensed Extra Bold" panose="020B0803020202020204" pitchFamily="34" charset="0"/>
                <a:ea typeface="+mj-ea"/>
                <a:cs typeface="+mj-cs"/>
              </a:rPr>
              <a:t> Year 3- Lesson 5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69330" y="-27384"/>
            <a:ext cx="1190302" cy="784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6" descr="Image result for field hockey cartoon png"/>
          <p:cNvSpPr>
            <a:spLocks noChangeAspect="1" noChangeArrowheads="1"/>
          </p:cNvSpPr>
          <p:nvPr/>
        </p:nvSpPr>
        <p:spPr bwMode="auto">
          <a:xfrm>
            <a:off x="307975" y="-2738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4" descr="Image result for netball cartoon clipart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7856" y="10338"/>
            <a:ext cx="632661" cy="7971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netball cartoon clipart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7909" y="4238"/>
            <a:ext cx="632661" cy="7971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918202" y="-27384"/>
            <a:ext cx="1190302" cy="784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Subtitle 2"/>
          <p:cNvSpPr txBox="1">
            <a:spLocks/>
          </p:cNvSpPr>
          <p:nvPr/>
        </p:nvSpPr>
        <p:spPr bwMode="auto">
          <a:xfrm>
            <a:off x="179388" y="836712"/>
            <a:ext cx="3240087" cy="1152525"/>
          </a:xfrm>
          <a:prstGeom prst="rect">
            <a:avLst/>
          </a:prstGeom>
          <a:solidFill>
            <a:schemeClr val="tx2">
              <a:lumMod val="40000"/>
              <a:lumOff val="60000"/>
            </a:schemeClr>
          </a:solidFill>
          <a:ln w="9525">
            <a:solidFill>
              <a:schemeClr val="tx1"/>
            </a:solidFill>
            <a:miter lim="800000"/>
            <a:headEnd/>
            <a:tailEnd/>
          </a:ln>
        </p:spPr>
        <p:txBody>
          <a:bodyPr>
            <a:normAutofit/>
          </a:bodyPr>
          <a:lstStyle/>
          <a:p>
            <a:pPr marL="342900" indent="-342900" fontAlgn="auto">
              <a:spcBef>
                <a:spcPct val="20000"/>
              </a:spcBef>
              <a:spcAft>
                <a:spcPts val="0"/>
              </a:spcAft>
              <a:buFont typeface="Arial" pitchFamily="34" charset="0"/>
              <a:buNone/>
              <a:defRPr/>
            </a:pPr>
            <a:r>
              <a:rPr lang="en-GB" sz="1600" b="1" u="sng" dirty="0">
                <a:latin typeface="Tw Cen MT Condensed" panose="020B0606020104020203" pitchFamily="34" charset="0"/>
              </a:rPr>
              <a:t>Learning Objectives:</a:t>
            </a:r>
          </a:p>
          <a:p>
            <a:pPr fontAlgn="auto">
              <a:spcBef>
                <a:spcPct val="20000"/>
              </a:spcBef>
              <a:spcAft>
                <a:spcPts val="0"/>
              </a:spcAft>
              <a:buFont typeface="Arial" pitchFamily="34" charset="0"/>
              <a:buNone/>
              <a:defRPr/>
            </a:pPr>
            <a:r>
              <a:rPr lang="en-GB" sz="1600" dirty="0">
                <a:latin typeface="Tw Cen MT Condensed" panose="020B0606020104020203" pitchFamily="34" charset="0"/>
              </a:rPr>
              <a:t>L.O 1 –  Develop pupils ability to throw effectively</a:t>
            </a:r>
          </a:p>
          <a:p>
            <a:pPr fontAlgn="auto">
              <a:spcBef>
                <a:spcPct val="20000"/>
              </a:spcBef>
              <a:spcAft>
                <a:spcPts val="0"/>
              </a:spcAft>
              <a:buFont typeface="Arial" pitchFamily="34" charset="0"/>
              <a:buNone/>
              <a:defRPr/>
            </a:pPr>
            <a:r>
              <a:rPr lang="en-GB" sz="1600" dirty="0">
                <a:latin typeface="Tw Cen MT Condensed" panose="020B0606020104020203" pitchFamily="34" charset="0"/>
              </a:rPr>
              <a:t>L.O 2 –  Develop pupils ability to catch effectively</a:t>
            </a:r>
          </a:p>
        </p:txBody>
      </p:sp>
      <p:sp>
        <p:nvSpPr>
          <p:cNvPr id="21" name="Subtitle 2"/>
          <p:cNvSpPr txBox="1">
            <a:spLocks/>
          </p:cNvSpPr>
          <p:nvPr/>
        </p:nvSpPr>
        <p:spPr>
          <a:xfrm>
            <a:off x="3492500" y="836712"/>
            <a:ext cx="5472113" cy="1152525"/>
          </a:xfrm>
          <a:prstGeom prst="rect">
            <a:avLst/>
          </a:prstGeom>
          <a:solidFill>
            <a:schemeClr val="tx2">
              <a:lumMod val="40000"/>
              <a:lumOff val="60000"/>
            </a:schemeClr>
          </a:solidFill>
          <a:ln>
            <a:solidFill>
              <a:schemeClr val="tx1"/>
            </a:solidFill>
          </a:ln>
        </p:spPr>
        <p:txBody>
          <a:bodyPr anchor="ctr">
            <a:noAutofit/>
          </a:bodyPr>
          <a:lstStyle/>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1 – Pupils will be able to pass with a degree of consistency in one style in isolation (3/4 times out of 5 from 4m)</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2 – Pupils will be able to pass with a degree of consistency in three styles in isolation (3/4 times out of 5 from 5m)</a:t>
            </a:r>
            <a:endParaRPr lang="en-GB" sz="1400" b="1" dirty="0">
              <a:latin typeface="Tw Cen MT Condensed" panose="020B0606020104020203" pitchFamily="34" charset="0"/>
            </a:endParaRP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3 – Pupils will be able to pass w/ all styles consistently in isolation (5/5 from 6m)</a:t>
            </a:r>
          </a:p>
        </p:txBody>
      </p:sp>
      <p:sp>
        <p:nvSpPr>
          <p:cNvPr id="22" name="TextBox 13"/>
          <p:cNvSpPr txBox="1">
            <a:spLocks noChangeArrowheads="1"/>
          </p:cNvSpPr>
          <p:nvPr/>
        </p:nvSpPr>
        <p:spPr bwMode="auto">
          <a:xfrm>
            <a:off x="179388" y="2564904"/>
            <a:ext cx="8785225" cy="584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b="1" u="sng">
                <a:latin typeface="Tw Cen MT Condensed" panose="020B0606020104020203" pitchFamily="34" charset="0"/>
              </a:rPr>
              <a:t>SoW Milestone Focus:  </a:t>
            </a:r>
            <a:r>
              <a:rPr lang="en-GB" altLang="en-US" sz="1600">
                <a:latin typeface="Tw Cen MT Condensed" panose="020B0606020104020203" pitchFamily="34" charset="0"/>
              </a:rPr>
              <a:t>(4) Display an understanding of fair play, working well with others. (5) Field, defend &amp; attack tactically. (6) Utilise new skills in competitive situations, as a team.</a:t>
            </a:r>
            <a:endParaRPr lang="en-GB" altLang="en-US" sz="1600" b="1" i="1" u="sng">
              <a:latin typeface="Tw Cen MT Condensed" panose="020B0606020104020203" pitchFamily="34" charset="0"/>
            </a:endParaRPr>
          </a:p>
        </p:txBody>
      </p:sp>
      <p:sp>
        <p:nvSpPr>
          <p:cNvPr id="23" name="TextBox 22"/>
          <p:cNvSpPr txBox="1">
            <a:spLocks noChangeArrowheads="1"/>
          </p:cNvSpPr>
          <p:nvPr/>
        </p:nvSpPr>
        <p:spPr bwMode="auto">
          <a:xfrm>
            <a:off x="5940425" y="2076723"/>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24" name="TextBox 10"/>
          <p:cNvSpPr txBox="1">
            <a:spLocks noChangeArrowheads="1"/>
          </p:cNvSpPr>
          <p:nvPr/>
        </p:nvSpPr>
        <p:spPr bwMode="auto">
          <a:xfrm>
            <a:off x="179388" y="2076723"/>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25" name="TextBox 11"/>
          <p:cNvSpPr txBox="1">
            <a:spLocks noChangeArrowheads="1"/>
          </p:cNvSpPr>
          <p:nvPr/>
        </p:nvSpPr>
        <p:spPr bwMode="auto">
          <a:xfrm>
            <a:off x="3132138" y="2076723"/>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pic>
        <p:nvPicPr>
          <p:cNvPr id="26" name="Picture 20" descr="C:\Users\class3\AppData\Local\Microsoft\Windows\Temporary Internet Files\Low\Content.IE5\JRAFYQTJ\+%20Goal[1].jpg"/>
          <p:cNvPicPr>
            <a:picLocks noChangeAspect="1" noChangeArrowheads="1"/>
          </p:cNvPicPr>
          <p:nvPr/>
        </p:nvPicPr>
        <p:blipFill>
          <a:blip r:embed="rId4">
            <a:extLst>
              <a:ext uri="{28A0092B-C50C-407E-A947-70E740481C1C}">
                <a14:useLocalDpi xmlns:a14="http://schemas.microsoft.com/office/drawing/2010/main" val="0"/>
              </a:ext>
            </a:extLst>
          </a:blip>
          <a:srcRect t="3590" b="4846"/>
          <a:stretch>
            <a:fillRect/>
          </a:stretch>
        </p:blipFill>
        <p:spPr bwMode="auto">
          <a:xfrm>
            <a:off x="2300288" y="2060848"/>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1"/>
          <p:cNvPicPr>
            <a:picLocks noChangeAspect="1" noChangeArrowheads="1"/>
          </p:cNvPicPr>
          <p:nvPr/>
        </p:nvPicPr>
        <p:blipFill>
          <a:blip r:embed="rId5">
            <a:extLst>
              <a:ext uri="{28A0092B-C50C-407E-A947-70E740481C1C}">
                <a14:useLocalDpi xmlns:a14="http://schemas.microsoft.com/office/drawing/2010/main" val="0"/>
              </a:ext>
            </a:extLst>
          </a:blip>
          <a:srcRect l="6734" t="11652" r="7497" b="9624"/>
          <a:stretch>
            <a:fillRect/>
          </a:stretch>
        </p:blipFill>
        <p:spPr bwMode="auto">
          <a:xfrm>
            <a:off x="5076825" y="2076723"/>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3" descr="http://tummax.com/wp-content/uploads/2015/05/wow.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27988" y="2076723"/>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5"/>
          <p:cNvSpPr txBox="1">
            <a:spLocks noChangeArrowheads="1"/>
          </p:cNvSpPr>
          <p:nvPr/>
        </p:nvSpPr>
        <p:spPr bwMode="auto">
          <a:xfrm>
            <a:off x="179388" y="3212976"/>
            <a:ext cx="8785225" cy="3539430"/>
          </a:xfrm>
          <a:prstGeom prst="rect">
            <a:avLst/>
          </a:prstGeom>
          <a:noFill/>
          <a:ln w="9525">
            <a:solidFill>
              <a:schemeClr val="tx1"/>
            </a:solidFill>
            <a:miter lim="800000"/>
            <a:headEnd/>
            <a:tailEnd/>
          </a:ln>
        </p:spPr>
        <p:txBody>
          <a:bodyPr>
            <a:spAutoFit/>
          </a:bodyPr>
          <a:lstStyle/>
          <a:p>
            <a:pPr fontAlgn="auto">
              <a:spcBef>
                <a:spcPts val="0"/>
              </a:spcBef>
              <a:spcAft>
                <a:spcPts val="0"/>
              </a:spcAft>
              <a:defRPr/>
            </a:pPr>
            <a:r>
              <a:rPr lang="en-GB" sz="1600" b="1" u="sng" dirty="0">
                <a:latin typeface="Tw Cen MT Condensed" panose="020B0606020104020203" pitchFamily="34" charset="0"/>
              </a:rPr>
              <a:t>Lesson Plan:</a:t>
            </a:r>
          </a:p>
          <a:p>
            <a:pPr fontAlgn="auto">
              <a:spcBef>
                <a:spcPts val="0"/>
              </a:spcBef>
              <a:spcAft>
                <a:spcPts val="0"/>
              </a:spcAft>
              <a:defRPr/>
            </a:pPr>
            <a:r>
              <a:rPr lang="en-GB" sz="1600" b="1" u="sng" dirty="0">
                <a:latin typeface="Tw Cen MT Condensed" panose="020B0606020104020203" pitchFamily="34" charset="0"/>
              </a:rPr>
              <a:t>1. </a:t>
            </a:r>
            <a:r>
              <a:rPr lang="en-GB" sz="1600" u="sng" dirty="0">
                <a:latin typeface="Tw Cen MT Condensed" panose="020B0606020104020203" pitchFamily="34" charset="0"/>
              </a:rPr>
              <a:t>Warm-up - Command Response: </a:t>
            </a:r>
            <a:r>
              <a:rPr lang="en-GB" sz="1600" dirty="0">
                <a:latin typeface="Tw Cen MT Condensed" panose="020B0606020104020203" pitchFamily="34" charset="0"/>
              </a:rPr>
              <a:t>Pupils move into spaces jogging constantly, upon commands all pupils must perform action (Touch, 3 Steps, Jump, Hop, Robot arms, Wave.) STRETCH then repeat 1</a:t>
            </a:r>
            <a:r>
              <a:rPr lang="en-GB" sz="1600" baseline="30000" dirty="0">
                <a:latin typeface="Tw Cen MT Condensed" panose="020B0606020104020203" pitchFamily="34" charset="0"/>
              </a:rPr>
              <a:t>st</a:t>
            </a:r>
            <a:r>
              <a:rPr lang="en-GB" sz="1600" dirty="0">
                <a:latin typeface="Tw Cen MT Condensed" panose="020B0606020104020203" pitchFamily="34" charset="0"/>
              </a:rPr>
              <a:t> phase of Warm-up.</a:t>
            </a:r>
          </a:p>
          <a:p>
            <a:pPr fontAlgn="auto">
              <a:spcBef>
                <a:spcPts val="0"/>
              </a:spcBef>
              <a:spcAft>
                <a:spcPts val="0"/>
              </a:spcAft>
              <a:defRPr/>
            </a:pPr>
            <a:endParaRPr lang="en-GB" sz="1600" dirty="0">
              <a:latin typeface="Tw Cen MT Condensed" panose="020B0606020104020203" pitchFamily="34" charset="0"/>
            </a:endParaRPr>
          </a:p>
          <a:p>
            <a:pPr marL="342900" indent="-342900" fontAlgn="auto">
              <a:spcBef>
                <a:spcPts val="0"/>
              </a:spcBef>
              <a:spcAft>
                <a:spcPts val="0"/>
              </a:spcAft>
              <a:defRPr/>
            </a:pPr>
            <a:r>
              <a:rPr lang="en-GB" sz="1600" u="sng" dirty="0">
                <a:latin typeface="Tw Cen MT Condensed" panose="020B0606020104020203" pitchFamily="34" charset="0"/>
              </a:rPr>
              <a:t>2. Skill intro –The Chest pass/The overhead pass/The bounce pass: </a:t>
            </a:r>
            <a:r>
              <a:rPr lang="en-GB" sz="1600" dirty="0">
                <a:latin typeface="Tw Cen MT Condensed" panose="020B0606020104020203" pitchFamily="34" charset="0"/>
              </a:rPr>
              <a:t>Demonstrate these techniques to pupils. Pairs now combine to make 4’s. One pair remaining on cones, one pair taking it in turns to act as a defender attempting to intercept the ball between the cones. Pupils can use overhead, bounce or a chest pass. Set mini-targets for each group.</a:t>
            </a:r>
            <a:endParaRPr lang="en-GB" sz="1600" u="sng" dirty="0">
              <a:latin typeface="Tw Cen MT Condensed" panose="020B0606020104020203" pitchFamily="34" charset="0"/>
            </a:endParaRPr>
          </a:p>
          <a:p>
            <a:pPr fontAlgn="auto">
              <a:spcBef>
                <a:spcPts val="0"/>
              </a:spcBef>
              <a:spcAft>
                <a:spcPts val="0"/>
              </a:spcAft>
              <a:defRPr/>
            </a:pPr>
            <a:r>
              <a:rPr lang="en-GB" sz="1600" b="1" i="1" u="sng" dirty="0">
                <a:latin typeface="Tw Cen MT Condensed" panose="020B0606020104020203" pitchFamily="34" charset="0"/>
              </a:rPr>
              <a:t>M/A Use smaller ball, play against 2 defenders intercepting. L/A One defender, Large ball. Defender can only use 1 arm.</a:t>
            </a:r>
          </a:p>
          <a:p>
            <a:pPr fontAlgn="auto">
              <a:spcBef>
                <a:spcPts val="0"/>
              </a:spcBef>
              <a:spcAft>
                <a:spcPts val="0"/>
              </a:spcAft>
              <a:defRPr/>
            </a:pPr>
            <a:r>
              <a:rPr lang="en-GB" sz="1600" u="sng" dirty="0">
                <a:latin typeface="Tw Cen MT Condensed" panose="020B0606020104020203" pitchFamily="34" charset="0"/>
              </a:rPr>
              <a:t>3. Skill intro – Shooting:</a:t>
            </a:r>
            <a:r>
              <a:rPr lang="en-GB" sz="1600" dirty="0">
                <a:latin typeface="Tw Cen MT Condensed" panose="020B0606020104020203" pitchFamily="34" charset="0"/>
              </a:rPr>
              <a:t> Class splits into their 4 ability based groups. Pupils take 3 each shots each before passing the ball to a team-mate. </a:t>
            </a:r>
            <a:r>
              <a:rPr lang="en-GB" sz="1600" b="1" i="1" u="sng" dirty="0">
                <a:latin typeface="Tw Cen MT Condensed" panose="020B0606020104020203" pitchFamily="34" charset="0"/>
              </a:rPr>
              <a:t>M/A – Further away from hoop. L/A Allow the hoop to be dropped a metre.</a:t>
            </a:r>
          </a:p>
          <a:p>
            <a:pPr marL="342900" indent="-342900" fontAlgn="auto">
              <a:spcBef>
                <a:spcPts val="0"/>
              </a:spcBef>
              <a:spcAft>
                <a:spcPts val="0"/>
              </a:spcAft>
              <a:defRPr/>
            </a:pPr>
            <a:r>
              <a:rPr lang="en-GB" sz="1600" b="1" dirty="0">
                <a:latin typeface="Tw Cen MT Condensed" panose="020B0606020104020203" pitchFamily="34" charset="0"/>
              </a:rPr>
              <a:t>PROGRESSIONS – </a:t>
            </a:r>
            <a:r>
              <a:rPr lang="en-GB" sz="1600" dirty="0">
                <a:latin typeface="Tw Cen MT Condensed" panose="020B0606020104020203" pitchFamily="34" charset="0"/>
              </a:rPr>
              <a:t>Set up levels (line of cones gradually getting further away from hoop). Pupils move back one level after scoring. Race to see who can score from level 5. </a:t>
            </a:r>
            <a:r>
              <a:rPr lang="en-GB" sz="1600" i="1" dirty="0">
                <a:latin typeface="Tw Cen MT Condensed" panose="020B0606020104020203" pitchFamily="34" charset="0"/>
              </a:rPr>
              <a:t>Levels further apart for more able pupils</a:t>
            </a:r>
            <a:r>
              <a:rPr lang="en-GB" sz="1600" dirty="0">
                <a:latin typeface="Tw Cen MT Condensed" panose="020B0606020104020203" pitchFamily="34" charset="0"/>
              </a:rPr>
              <a:t>. </a:t>
            </a:r>
            <a:r>
              <a:rPr lang="en-GB" sz="1600" u="sng" dirty="0">
                <a:latin typeface="Tw Cen MT Condensed" panose="020B0606020104020203" pitchFamily="34" charset="0"/>
              </a:rPr>
              <a:t>Or </a:t>
            </a:r>
            <a:r>
              <a:rPr lang="en-GB" sz="1600" dirty="0">
                <a:latin typeface="Tw Cen MT Condensed" panose="020B0606020104020203" pitchFamily="34" charset="0"/>
              </a:rPr>
              <a:t>Team challenge. Each group is set a target, first to reach there target shooting one a time – wins!</a:t>
            </a:r>
          </a:p>
          <a:p>
            <a:pPr marL="342900" indent="-342900" fontAlgn="auto">
              <a:spcBef>
                <a:spcPts val="0"/>
              </a:spcBef>
              <a:spcAft>
                <a:spcPts val="0"/>
              </a:spcAft>
              <a:defRPr/>
            </a:pPr>
            <a:r>
              <a:rPr lang="en-GB" sz="1600" u="sng" dirty="0">
                <a:latin typeface="Tw Cen MT Condensed" panose="020B0606020104020203" pitchFamily="34" charset="0"/>
              </a:rPr>
              <a:t>4. Skill related </a:t>
            </a:r>
            <a:r>
              <a:rPr lang="en-GB" sz="1600" u="sng" dirty="0" err="1">
                <a:latin typeface="Tw Cen MT Condensed" panose="020B0606020104020203" pitchFamily="34" charset="0"/>
              </a:rPr>
              <a:t>competition:</a:t>
            </a:r>
            <a:r>
              <a:rPr lang="en-GB" sz="1600" dirty="0" err="1">
                <a:latin typeface="Tw Cen MT Condensed" panose="020B0606020104020203" pitchFamily="34" charset="0"/>
              </a:rPr>
              <a:t>M</a:t>
            </a:r>
            <a:r>
              <a:rPr lang="en-GB" sz="1600" dirty="0">
                <a:latin typeface="Tw Cen MT Condensed" panose="020B0606020104020203" pitchFamily="34" charset="0"/>
              </a:rPr>
              <a:t>/A vs M/A, L/A vs L/A. Teams must complete 6 passes before they can shoot!</a:t>
            </a:r>
            <a:endParaRPr lang="en-GB" sz="1600" u="sng" dirty="0">
              <a:latin typeface="Tw Cen MT Condensed" panose="020B0606020104020203" pitchFamily="34" charset="0"/>
            </a:endParaRPr>
          </a:p>
        </p:txBody>
      </p:sp>
    </p:spTree>
    <p:extLst>
      <p:ext uri="{BB962C8B-B14F-4D97-AF65-F5344CB8AC3E}">
        <p14:creationId xmlns:p14="http://schemas.microsoft.com/office/powerpoint/2010/main" val="594929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4160</Words>
  <Application>Microsoft Office PowerPoint</Application>
  <PresentationFormat>On-screen Show (4:3)</PresentationFormat>
  <Paragraphs>355</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Tw Cen MT Condensed</vt:lpstr>
      <vt:lpstr>Tw Cen MT Condensed Extra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Jonathan Elms</cp:lastModifiedBy>
  <cp:revision>5</cp:revision>
  <dcterms:created xsi:type="dcterms:W3CDTF">2017-02-22T23:24:14Z</dcterms:created>
  <dcterms:modified xsi:type="dcterms:W3CDTF">2024-02-29T16:56:12Z</dcterms:modified>
</cp:coreProperties>
</file>